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5081250"/>
  <p:notesSz cx="20104100" cy="150812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675187"/>
            <a:ext cx="17088486" cy="3167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1" i="0">
                <a:solidFill>
                  <a:srgbClr val="01010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8445500"/>
            <a:ext cx="14072870" cy="3770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rgbClr val="01010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rgbClr val="01010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rgbClr val="01010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jpg"/><Relationship Id="rId10" Type="http://schemas.openxmlformats.org/officeDocument/2006/relationships/image" Target="../media/image4.jpg"/><Relationship Id="rId11" Type="http://schemas.openxmlformats.org/officeDocument/2006/relationships/image" Target="../media/image5.jpg"/><Relationship Id="rId12" Type="http://schemas.openxmlformats.org/officeDocument/2006/relationships/image" Target="../media/image6.jpg"/><Relationship Id="rId13" Type="http://schemas.openxmlformats.org/officeDocument/2006/relationships/image" Target="../media/image7.jpg"/><Relationship Id="rId14" Type="http://schemas.openxmlformats.org/officeDocument/2006/relationships/image" Target="../media/image8.jpg"/><Relationship Id="rId15" Type="http://schemas.openxmlformats.org/officeDocument/2006/relationships/image" Target="../media/image9.jpg"/><Relationship Id="rId16" Type="http://schemas.openxmlformats.org/officeDocument/2006/relationships/image" Target="../media/image10.jpg"/><Relationship Id="rId17" Type="http://schemas.openxmlformats.org/officeDocument/2006/relationships/image" Target="../media/image11.jpg"/><Relationship Id="rId18" Type="http://schemas.openxmlformats.org/officeDocument/2006/relationships/image" Target="../media/image12.jpg"/><Relationship Id="rId19" Type="http://schemas.openxmlformats.org/officeDocument/2006/relationships/image" Target="../media/image13.jpg"/><Relationship Id="rId20" Type="http://schemas.openxmlformats.org/officeDocument/2006/relationships/image" Target="../media/image14.jpg"/><Relationship Id="rId21" Type="http://schemas.openxmlformats.org/officeDocument/2006/relationships/image" Target="../media/image15.jpg"/><Relationship Id="rId22" Type="http://schemas.openxmlformats.org/officeDocument/2006/relationships/image" Target="../media/image16.jpg"/><Relationship Id="rId23" Type="http://schemas.openxmlformats.org/officeDocument/2006/relationships/image" Target="../media/image17.jpg"/><Relationship Id="rId24" Type="http://schemas.openxmlformats.org/officeDocument/2006/relationships/image" Target="../media/image18.jpg"/><Relationship Id="rId25" Type="http://schemas.openxmlformats.org/officeDocument/2006/relationships/image" Target="../media/image19.png"/><Relationship Id="rId26" Type="http://schemas.openxmlformats.org/officeDocument/2006/relationships/image" Target="../media/image20.jpg"/><Relationship Id="rId27" Type="http://schemas.openxmlformats.org/officeDocument/2006/relationships/image" Target="../media/image21.jpg"/><Relationship Id="rId28" Type="http://schemas.openxmlformats.org/officeDocument/2006/relationships/image" Target="../media/image22.jpg"/><Relationship Id="rId29" Type="http://schemas.openxmlformats.org/officeDocument/2006/relationships/image" Target="../media/image23.jpg"/><Relationship Id="rId30" Type="http://schemas.openxmlformats.org/officeDocument/2006/relationships/image" Target="../media/image24.jpg"/><Relationship Id="rId31" Type="http://schemas.openxmlformats.org/officeDocument/2006/relationships/image" Target="../media/image25.png"/><Relationship Id="rId32" Type="http://schemas.openxmlformats.org/officeDocument/2006/relationships/image" Target="../media/image26.jpg"/><Relationship Id="rId33" Type="http://schemas.openxmlformats.org/officeDocument/2006/relationships/image" Target="../media/image27.jpg"/><Relationship Id="rId34" Type="http://schemas.openxmlformats.org/officeDocument/2006/relationships/image" Target="../media/image28.png"/><Relationship Id="rId35" Type="http://schemas.openxmlformats.org/officeDocument/2006/relationships/image" Target="../media/image29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19198" y="1074528"/>
            <a:ext cx="1275063" cy="576565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868929" y="1074528"/>
            <a:ext cx="157199" cy="576565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078528" y="1057059"/>
            <a:ext cx="2375461" cy="611508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593722" y="1057059"/>
            <a:ext cx="873331" cy="611508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54132" y="1860751"/>
            <a:ext cx="4209456" cy="611508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419198" y="2664450"/>
            <a:ext cx="2253194" cy="611508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908264" y="4289316"/>
            <a:ext cx="471598" cy="576565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519596" y="4289316"/>
            <a:ext cx="593864" cy="576565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2724793" y="2664450"/>
            <a:ext cx="925730" cy="611508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419198" y="3468149"/>
            <a:ext cx="5467053" cy="611508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2165861" y="4271841"/>
            <a:ext cx="1240130" cy="611508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3545724" y="4271841"/>
            <a:ext cx="1292530" cy="611508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4820788" y="1860751"/>
            <a:ext cx="943197" cy="611508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4890654" y="4289316"/>
            <a:ext cx="908264" cy="576565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248899" y="13304699"/>
            <a:ext cx="1497763" cy="1520035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7021583" y="5599689"/>
            <a:ext cx="1152797" cy="541621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8248615" y="5477390"/>
            <a:ext cx="519632" cy="751281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8453843" y="7678823"/>
            <a:ext cx="785998" cy="1013357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7973517" y="8814478"/>
            <a:ext cx="1314363" cy="87358"/>
          </a:xfrm>
          <a:prstGeom prst="rect">
            <a:avLst/>
          </a:prstGeom>
        </p:spPr>
      </p:pic>
      <p:pic>
        <p:nvPicPr>
          <p:cNvPr id="35" name="bg object 35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12191705" y="4778522"/>
            <a:ext cx="1117864" cy="454263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11999570" y="6176257"/>
            <a:ext cx="366799" cy="122301"/>
          </a:xfrm>
          <a:prstGeom prst="rect">
            <a:avLst/>
          </a:prstGeom>
        </p:spPr>
      </p:pic>
      <p:pic>
        <p:nvPicPr>
          <p:cNvPr id="37" name="bg object 37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12610901" y="5984070"/>
            <a:ext cx="227066" cy="139773"/>
          </a:xfrm>
          <a:prstGeom prst="rect">
            <a:avLst/>
          </a:prstGeom>
        </p:spPr>
      </p:pic>
      <p:pic>
        <p:nvPicPr>
          <p:cNvPr id="38" name="bg object 38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12383834" y="6647994"/>
            <a:ext cx="471598" cy="104830"/>
          </a:xfrm>
          <a:prstGeom prst="rect">
            <a:avLst/>
          </a:prstGeom>
        </p:spPr>
      </p:pic>
      <p:pic>
        <p:nvPicPr>
          <p:cNvPr id="39" name="bg object 39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11405708" y="7678823"/>
            <a:ext cx="3196392" cy="1013357"/>
          </a:xfrm>
          <a:prstGeom prst="rect">
            <a:avLst/>
          </a:prstGeom>
        </p:spPr>
      </p:pic>
      <p:pic>
        <p:nvPicPr>
          <p:cNvPr id="40" name="bg object 40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11405708" y="8814478"/>
            <a:ext cx="3196392" cy="174720"/>
          </a:xfrm>
          <a:prstGeom prst="rect">
            <a:avLst/>
          </a:prstGeom>
        </p:spPr>
      </p:pic>
      <p:pic>
        <p:nvPicPr>
          <p:cNvPr id="41" name="bg object 41"/>
          <p:cNvPicPr/>
          <p:nvPr/>
        </p:nvPicPr>
        <p:blipFill>
          <a:blip r:embed="rId32" cstate="print"/>
          <a:stretch>
            <a:fillRect/>
          </a:stretch>
        </p:blipFill>
        <p:spPr>
          <a:xfrm>
            <a:off x="15492896" y="5355090"/>
            <a:ext cx="1152797" cy="327593"/>
          </a:xfrm>
          <a:prstGeom prst="rect">
            <a:avLst/>
          </a:prstGeom>
        </p:spPr>
      </p:pic>
      <p:pic>
        <p:nvPicPr>
          <p:cNvPr id="42" name="bg object 42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16121696" y="7189612"/>
            <a:ext cx="1554529" cy="1520035"/>
          </a:xfrm>
          <a:prstGeom prst="rect">
            <a:avLst/>
          </a:prstGeom>
        </p:spPr>
      </p:pic>
      <p:pic>
        <p:nvPicPr>
          <p:cNvPr id="43" name="bg object 43"/>
          <p:cNvPicPr/>
          <p:nvPr/>
        </p:nvPicPr>
        <p:blipFill>
          <a:blip r:embed="rId34" cstate="print"/>
          <a:stretch>
            <a:fillRect/>
          </a:stretch>
        </p:blipFill>
        <p:spPr>
          <a:xfrm>
            <a:off x="6480116" y="11295457"/>
            <a:ext cx="3929990" cy="1799582"/>
          </a:xfrm>
          <a:prstGeom prst="rect">
            <a:avLst/>
          </a:prstGeom>
        </p:spPr>
      </p:pic>
      <p:pic>
        <p:nvPicPr>
          <p:cNvPr id="44" name="bg object 44"/>
          <p:cNvPicPr/>
          <p:nvPr/>
        </p:nvPicPr>
        <p:blipFill>
          <a:blip r:embed="rId35" cstate="print"/>
          <a:stretch>
            <a:fillRect/>
          </a:stretch>
        </p:blipFill>
        <p:spPr>
          <a:xfrm>
            <a:off x="9798776" y="12501003"/>
            <a:ext cx="576398" cy="541621"/>
          </a:xfrm>
          <a:prstGeom prst="rect">
            <a:avLst/>
          </a:prstGeom>
        </p:spPr>
      </p:pic>
      <p:sp>
        <p:nvSpPr>
          <p:cNvPr id="45" name="bg object 45"/>
          <p:cNvSpPr/>
          <p:nvPr/>
        </p:nvSpPr>
        <p:spPr>
          <a:xfrm>
            <a:off x="1995561" y="13060089"/>
            <a:ext cx="0" cy="1991995"/>
          </a:xfrm>
          <a:custGeom>
            <a:avLst/>
            <a:gdLst/>
            <a:ahLst/>
            <a:cxnLst/>
            <a:rect l="l" t="t" r="r" b="b"/>
            <a:pathLst>
              <a:path w="0" h="1991994">
                <a:moveTo>
                  <a:pt x="0" y="1991770"/>
                </a:moveTo>
                <a:lnTo>
                  <a:pt x="0" y="0"/>
                </a:lnTo>
              </a:path>
            </a:pathLst>
          </a:custGeom>
          <a:ln w="174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bg object 46"/>
          <p:cNvSpPr/>
          <p:nvPr/>
        </p:nvSpPr>
        <p:spPr>
          <a:xfrm>
            <a:off x="6379684" y="11295451"/>
            <a:ext cx="0" cy="2061845"/>
          </a:xfrm>
          <a:custGeom>
            <a:avLst/>
            <a:gdLst/>
            <a:ahLst/>
            <a:cxnLst/>
            <a:rect l="l" t="t" r="r" b="b"/>
            <a:pathLst>
              <a:path w="0" h="2061844">
                <a:moveTo>
                  <a:pt x="0" y="2061656"/>
                </a:moveTo>
                <a:lnTo>
                  <a:pt x="0" y="0"/>
                </a:lnTo>
              </a:path>
            </a:pathLst>
          </a:custGeom>
          <a:ln w="130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bg object 47"/>
          <p:cNvSpPr/>
          <p:nvPr/>
        </p:nvSpPr>
        <p:spPr>
          <a:xfrm>
            <a:off x="6392784" y="4271841"/>
            <a:ext cx="0" cy="5695950"/>
          </a:xfrm>
          <a:custGeom>
            <a:avLst/>
            <a:gdLst/>
            <a:ahLst/>
            <a:cxnLst/>
            <a:rect l="l" t="t" r="r" b="b"/>
            <a:pathLst>
              <a:path w="0" h="5695950">
                <a:moveTo>
                  <a:pt x="0" y="5695763"/>
                </a:moveTo>
                <a:lnTo>
                  <a:pt x="0" y="0"/>
                </a:lnTo>
              </a:path>
            </a:pathLst>
          </a:custGeom>
          <a:ln w="87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bg object 48"/>
          <p:cNvSpPr/>
          <p:nvPr/>
        </p:nvSpPr>
        <p:spPr>
          <a:xfrm>
            <a:off x="6519416" y="13095033"/>
            <a:ext cx="0" cy="262255"/>
          </a:xfrm>
          <a:custGeom>
            <a:avLst/>
            <a:gdLst/>
            <a:ahLst/>
            <a:cxnLst/>
            <a:rect l="l" t="t" r="r" b="b"/>
            <a:pathLst>
              <a:path w="0" h="262255">
                <a:moveTo>
                  <a:pt x="0" y="262075"/>
                </a:moveTo>
                <a:lnTo>
                  <a:pt x="0" y="0"/>
                </a:lnTo>
              </a:path>
            </a:pathLst>
          </a:custGeom>
          <a:ln w="218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bg object 49"/>
          <p:cNvSpPr/>
          <p:nvPr/>
        </p:nvSpPr>
        <p:spPr>
          <a:xfrm>
            <a:off x="6842549" y="5407499"/>
            <a:ext cx="0" cy="1136015"/>
          </a:xfrm>
          <a:custGeom>
            <a:avLst/>
            <a:gdLst/>
            <a:ahLst/>
            <a:cxnLst/>
            <a:rect l="l" t="t" r="r" b="b"/>
            <a:pathLst>
              <a:path w="0" h="1136015">
                <a:moveTo>
                  <a:pt x="0" y="1135658"/>
                </a:moveTo>
                <a:lnTo>
                  <a:pt x="0" y="0"/>
                </a:lnTo>
              </a:path>
            </a:pathLst>
          </a:custGeom>
          <a:ln w="218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bg object 50"/>
          <p:cNvSpPr/>
          <p:nvPr/>
        </p:nvSpPr>
        <p:spPr>
          <a:xfrm>
            <a:off x="7362181" y="7207081"/>
            <a:ext cx="0" cy="1835150"/>
          </a:xfrm>
          <a:custGeom>
            <a:avLst/>
            <a:gdLst/>
            <a:ahLst/>
            <a:cxnLst/>
            <a:rect l="l" t="t" r="r" b="b"/>
            <a:pathLst>
              <a:path w="0" h="1835150">
                <a:moveTo>
                  <a:pt x="0" y="1834525"/>
                </a:moveTo>
                <a:lnTo>
                  <a:pt x="0" y="0"/>
                </a:lnTo>
              </a:path>
            </a:pathLst>
          </a:custGeom>
          <a:ln w="4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bg object 51"/>
          <p:cNvSpPr/>
          <p:nvPr/>
        </p:nvSpPr>
        <p:spPr>
          <a:xfrm>
            <a:off x="10379540" y="12448581"/>
            <a:ext cx="0" cy="908685"/>
          </a:xfrm>
          <a:custGeom>
            <a:avLst/>
            <a:gdLst/>
            <a:ahLst/>
            <a:cxnLst/>
            <a:rect l="l" t="t" r="r" b="b"/>
            <a:pathLst>
              <a:path w="0" h="908684">
                <a:moveTo>
                  <a:pt x="0" y="908526"/>
                </a:moveTo>
                <a:lnTo>
                  <a:pt x="0" y="0"/>
                </a:lnTo>
              </a:path>
            </a:pathLst>
          </a:custGeom>
          <a:ln w="261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bg object 52"/>
          <p:cNvSpPr/>
          <p:nvPr/>
        </p:nvSpPr>
        <p:spPr>
          <a:xfrm>
            <a:off x="10471240" y="11837072"/>
            <a:ext cx="0" cy="401955"/>
          </a:xfrm>
          <a:custGeom>
            <a:avLst/>
            <a:gdLst/>
            <a:ahLst/>
            <a:cxnLst/>
            <a:rect l="l" t="t" r="r" b="b"/>
            <a:pathLst>
              <a:path w="0" h="401954">
                <a:moveTo>
                  <a:pt x="0" y="401848"/>
                </a:moveTo>
                <a:lnTo>
                  <a:pt x="0" y="0"/>
                </a:lnTo>
              </a:path>
            </a:pathLst>
          </a:custGeom>
          <a:ln w="87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bg object 53"/>
          <p:cNvSpPr/>
          <p:nvPr/>
        </p:nvSpPr>
        <p:spPr>
          <a:xfrm>
            <a:off x="10610973" y="10683943"/>
            <a:ext cx="0" cy="3162935"/>
          </a:xfrm>
          <a:custGeom>
            <a:avLst/>
            <a:gdLst/>
            <a:ahLst/>
            <a:cxnLst/>
            <a:rect l="l" t="t" r="r" b="b"/>
            <a:pathLst>
              <a:path w="0" h="3162934">
                <a:moveTo>
                  <a:pt x="0" y="3162371"/>
                </a:moveTo>
                <a:lnTo>
                  <a:pt x="0" y="0"/>
                </a:lnTo>
              </a:path>
            </a:pathLst>
          </a:custGeom>
          <a:ln w="174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bg object 54"/>
          <p:cNvSpPr/>
          <p:nvPr/>
        </p:nvSpPr>
        <p:spPr>
          <a:xfrm>
            <a:off x="10632806" y="1022111"/>
            <a:ext cx="0" cy="3162935"/>
          </a:xfrm>
          <a:custGeom>
            <a:avLst/>
            <a:gdLst/>
            <a:ahLst/>
            <a:cxnLst/>
            <a:rect l="l" t="t" r="r" b="b"/>
            <a:pathLst>
              <a:path w="0" h="3162935">
                <a:moveTo>
                  <a:pt x="0" y="3162371"/>
                </a:moveTo>
                <a:lnTo>
                  <a:pt x="0" y="0"/>
                </a:lnTo>
              </a:path>
            </a:pathLst>
          </a:custGeom>
          <a:ln w="174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bg object 55"/>
          <p:cNvSpPr/>
          <p:nvPr/>
        </p:nvSpPr>
        <p:spPr>
          <a:xfrm>
            <a:off x="14855363" y="1022111"/>
            <a:ext cx="0" cy="3162935"/>
          </a:xfrm>
          <a:custGeom>
            <a:avLst/>
            <a:gdLst/>
            <a:ahLst/>
            <a:cxnLst/>
            <a:rect l="l" t="t" r="r" b="b"/>
            <a:pathLst>
              <a:path w="0" h="3162935">
                <a:moveTo>
                  <a:pt x="0" y="3162371"/>
                </a:moveTo>
                <a:lnTo>
                  <a:pt x="0" y="0"/>
                </a:lnTo>
              </a:path>
            </a:pathLst>
          </a:custGeom>
          <a:ln w="174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bg object 56"/>
          <p:cNvSpPr/>
          <p:nvPr/>
        </p:nvSpPr>
        <p:spPr>
          <a:xfrm>
            <a:off x="14877195" y="10683943"/>
            <a:ext cx="0" cy="3162935"/>
          </a:xfrm>
          <a:custGeom>
            <a:avLst/>
            <a:gdLst/>
            <a:ahLst/>
            <a:cxnLst/>
            <a:rect l="l" t="t" r="r" b="b"/>
            <a:pathLst>
              <a:path w="0" h="3162934">
                <a:moveTo>
                  <a:pt x="0" y="3162371"/>
                </a:moveTo>
                <a:lnTo>
                  <a:pt x="0" y="0"/>
                </a:lnTo>
              </a:path>
            </a:pathLst>
          </a:custGeom>
          <a:ln w="174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bg object 57"/>
          <p:cNvSpPr/>
          <p:nvPr/>
        </p:nvSpPr>
        <p:spPr>
          <a:xfrm>
            <a:off x="19095385" y="4271841"/>
            <a:ext cx="0" cy="5695950"/>
          </a:xfrm>
          <a:custGeom>
            <a:avLst/>
            <a:gdLst/>
            <a:ahLst/>
            <a:cxnLst/>
            <a:rect l="l" t="t" r="r" b="b"/>
            <a:pathLst>
              <a:path w="0" h="5695950">
                <a:moveTo>
                  <a:pt x="0" y="5695763"/>
                </a:moveTo>
                <a:lnTo>
                  <a:pt x="0" y="0"/>
                </a:lnTo>
              </a:path>
            </a:pathLst>
          </a:custGeom>
          <a:ln w="174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bg object 58"/>
          <p:cNvSpPr/>
          <p:nvPr/>
        </p:nvSpPr>
        <p:spPr>
          <a:xfrm>
            <a:off x="6392784" y="4271841"/>
            <a:ext cx="12715875" cy="0"/>
          </a:xfrm>
          <a:custGeom>
            <a:avLst/>
            <a:gdLst/>
            <a:ahLst/>
            <a:cxnLst/>
            <a:rect l="l" t="t" r="r" b="b"/>
            <a:pathLst>
              <a:path w="12715875" h="0">
                <a:moveTo>
                  <a:pt x="0" y="0"/>
                </a:moveTo>
                <a:lnTo>
                  <a:pt x="12715701" y="0"/>
                </a:lnTo>
              </a:path>
            </a:pathLst>
          </a:custGeom>
          <a:ln w="43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bg object 59"/>
          <p:cNvSpPr/>
          <p:nvPr/>
        </p:nvSpPr>
        <p:spPr>
          <a:xfrm>
            <a:off x="16645691" y="5385659"/>
            <a:ext cx="1816735" cy="0"/>
          </a:xfrm>
          <a:custGeom>
            <a:avLst/>
            <a:gdLst/>
            <a:ahLst/>
            <a:cxnLst/>
            <a:rect l="l" t="t" r="r" b="b"/>
            <a:pathLst>
              <a:path w="1816734" h="0">
                <a:moveTo>
                  <a:pt x="0" y="0"/>
                </a:moveTo>
                <a:lnTo>
                  <a:pt x="1816528" y="0"/>
                </a:lnTo>
              </a:path>
            </a:pathLst>
          </a:custGeom>
          <a:ln w="30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bg object 60"/>
          <p:cNvSpPr/>
          <p:nvPr/>
        </p:nvSpPr>
        <p:spPr>
          <a:xfrm>
            <a:off x="6829449" y="5416235"/>
            <a:ext cx="3528695" cy="0"/>
          </a:xfrm>
          <a:custGeom>
            <a:avLst/>
            <a:gdLst/>
            <a:ahLst/>
            <a:cxnLst/>
            <a:rect l="l" t="t" r="r" b="b"/>
            <a:pathLst>
              <a:path w="3528695" h="0">
                <a:moveTo>
                  <a:pt x="0" y="0"/>
                </a:moveTo>
                <a:lnTo>
                  <a:pt x="3528257" y="0"/>
                </a:lnTo>
              </a:path>
            </a:pathLst>
          </a:custGeom>
          <a:ln w="1747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bg object 61"/>
          <p:cNvSpPr/>
          <p:nvPr/>
        </p:nvSpPr>
        <p:spPr>
          <a:xfrm>
            <a:off x="12837968" y="6084526"/>
            <a:ext cx="245110" cy="0"/>
          </a:xfrm>
          <a:custGeom>
            <a:avLst/>
            <a:gdLst/>
            <a:ahLst/>
            <a:cxnLst/>
            <a:rect l="l" t="t" r="r" b="b"/>
            <a:pathLst>
              <a:path w="245109" h="0">
                <a:moveTo>
                  <a:pt x="0" y="0"/>
                </a:moveTo>
                <a:lnTo>
                  <a:pt x="244532" y="0"/>
                </a:lnTo>
              </a:path>
            </a:pathLst>
          </a:custGeom>
          <a:ln w="218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bg object 62"/>
          <p:cNvSpPr/>
          <p:nvPr/>
        </p:nvSpPr>
        <p:spPr>
          <a:xfrm>
            <a:off x="13082500" y="6425224"/>
            <a:ext cx="786130" cy="0"/>
          </a:xfrm>
          <a:custGeom>
            <a:avLst/>
            <a:gdLst/>
            <a:ahLst/>
            <a:cxnLst/>
            <a:rect l="l" t="t" r="r" b="b"/>
            <a:pathLst>
              <a:path w="786130" h="0">
                <a:moveTo>
                  <a:pt x="0" y="0"/>
                </a:moveTo>
                <a:lnTo>
                  <a:pt x="785998" y="0"/>
                </a:lnTo>
              </a:path>
            </a:pathLst>
          </a:custGeom>
          <a:ln w="4367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bg object 63"/>
          <p:cNvSpPr/>
          <p:nvPr/>
        </p:nvSpPr>
        <p:spPr>
          <a:xfrm>
            <a:off x="11300905" y="6621780"/>
            <a:ext cx="1003935" cy="0"/>
          </a:xfrm>
          <a:custGeom>
            <a:avLst/>
            <a:gdLst/>
            <a:ahLst/>
            <a:cxnLst/>
            <a:rect l="l" t="t" r="r" b="b"/>
            <a:pathLst>
              <a:path w="1003934" h="0">
                <a:moveTo>
                  <a:pt x="0" y="0"/>
                </a:moveTo>
                <a:lnTo>
                  <a:pt x="689023" y="0"/>
                </a:lnTo>
              </a:path>
              <a:path w="1003934" h="0">
                <a:moveTo>
                  <a:pt x="916089" y="0"/>
                </a:moveTo>
                <a:lnTo>
                  <a:pt x="1003498" y="0"/>
                </a:lnTo>
              </a:path>
            </a:pathLst>
          </a:custGeom>
          <a:ln w="480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bg object 64"/>
          <p:cNvSpPr/>
          <p:nvPr/>
        </p:nvSpPr>
        <p:spPr>
          <a:xfrm>
            <a:off x="6392784" y="9958868"/>
            <a:ext cx="12715875" cy="0"/>
          </a:xfrm>
          <a:custGeom>
            <a:avLst/>
            <a:gdLst/>
            <a:ahLst/>
            <a:cxnLst/>
            <a:rect l="l" t="t" r="r" b="b"/>
            <a:pathLst>
              <a:path w="12715875" h="0">
                <a:moveTo>
                  <a:pt x="0" y="0"/>
                </a:moveTo>
                <a:lnTo>
                  <a:pt x="12715701" y="0"/>
                </a:lnTo>
              </a:path>
            </a:pathLst>
          </a:custGeom>
          <a:ln w="87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bg object 65"/>
          <p:cNvSpPr/>
          <p:nvPr/>
        </p:nvSpPr>
        <p:spPr>
          <a:xfrm>
            <a:off x="6864382" y="12466053"/>
            <a:ext cx="3545840" cy="0"/>
          </a:xfrm>
          <a:custGeom>
            <a:avLst/>
            <a:gdLst/>
            <a:ahLst/>
            <a:cxnLst/>
            <a:rect l="l" t="t" r="r" b="b"/>
            <a:pathLst>
              <a:path w="3545840" h="0">
                <a:moveTo>
                  <a:pt x="0" y="0"/>
                </a:moveTo>
                <a:lnTo>
                  <a:pt x="3545724" y="0"/>
                </a:lnTo>
              </a:path>
            </a:pathLst>
          </a:custGeom>
          <a:ln w="30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bg object 66"/>
          <p:cNvSpPr/>
          <p:nvPr/>
        </p:nvSpPr>
        <p:spPr>
          <a:xfrm>
            <a:off x="1729195" y="13064458"/>
            <a:ext cx="280035" cy="0"/>
          </a:xfrm>
          <a:custGeom>
            <a:avLst/>
            <a:gdLst/>
            <a:ahLst/>
            <a:cxnLst/>
            <a:rect l="l" t="t" r="r" b="b"/>
            <a:pathLst>
              <a:path w="280035" h="0">
                <a:moveTo>
                  <a:pt x="0" y="0"/>
                </a:moveTo>
                <a:lnTo>
                  <a:pt x="279465" y="0"/>
                </a:lnTo>
              </a:path>
            </a:pathLst>
          </a:custGeom>
          <a:ln w="1747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bg object 67"/>
          <p:cNvSpPr/>
          <p:nvPr/>
        </p:nvSpPr>
        <p:spPr>
          <a:xfrm>
            <a:off x="17466" y="13064458"/>
            <a:ext cx="594360" cy="0"/>
          </a:xfrm>
          <a:custGeom>
            <a:avLst/>
            <a:gdLst/>
            <a:ahLst/>
            <a:cxnLst/>
            <a:rect l="l" t="t" r="r" b="b"/>
            <a:pathLst>
              <a:path w="594360" h="0">
                <a:moveTo>
                  <a:pt x="0" y="0"/>
                </a:moveTo>
                <a:lnTo>
                  <a:pt x="593865" y="0"/>
                </a:lnTo>
              </a:path>
            </a:pathLst>
          </a:custGeom>
          <a:ln w="1747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bg object 68"/>
          <p:cNvSpPr/>
          <p:nvPr/>
        </p:nvSpPr>
        <p:spPr>
          <a:xfrm>
            <a:off x="6497584" y="13326532"/>
            <a:ext cx="3912870" cy="0"/>
          </a:xfrm>
          <a:custGeom>
            <a:avLst/>
            <a:gdLst/>
            <a:ahLst/>
            <a:cxnLst/>
            <a:rect l="l" t="t" r="r" b="b"/>
            <a:pathLst>
              <a:path w="3912870" h="0">
                <a:moveTo>
                  <a:pt x="0" y="0"/>
                </a:moveTo>
                <a:lnTo>
                  <a:pt x="3912523" y="0"/>
                </a:lnTo>
              </a:path>
            </a:pathLst>
          </a:custGeom>
          <a:ln w="218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82142" y="930788"/>
            <a:ext cx="2820670" cy="5289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1" i="0">
                <a:solidFill>
                  <a:srgbClr val="01010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468687"/>
            <a:ext cx="18093690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4025563"/>
            <a:ext cx="6433312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ma.org.uk/media/2913/bma-challenging-the-culture-on-menopause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90"/>
              <a:t>INTRODUCTION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428437" y="4324664"/>
            <a:ext cx="147320" cy="528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300" spc="-145">
                <a:solidFill>
                  <a:srgbClr val="010103"/>
                </a:solidFill>
                <a:latin typeface="Arial"/>
                <a:cs typeface="Arial"/>
              </a:rPr>
              <a:t>-</a:t>
            </a:r>
            <a:endParaRPr sz="33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1030012" y="930788"/>
            <a:ext cx="3236595" cy="1560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300" spc="-310" b="1">
                <a:solidFill>
                  <a:srgbClr val="010103"/>
                </a:solidFill>
                <a:latin typeface="Arial"/>
                <a:cs typeface="Arial"/>
              </a:rPr>
              <a:t>OBJECTIVE</a:t>
            </a:r>
            <a:endParaRPr sz="3300">
              <a:latin typeface="Arial"/>
              <a:cs typeface="Arial"/>
            </a:endParaRPr>
          </a:p>
          <a:p>
            <a:pPr marL="16510" marR="5080" indent="-3175">
              <a:lnSpc>
                <a:spcPct val="131000"/>
              </a:lnSpc>
              <a:spcBef>
                <a:spcPts val="1510"/>
              </a:spcBef>
            </a:pP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This</a:t>
            </a:r>
            <a:r>
              <a:rPr dirty="0" sz="1050" spc="9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pilot</a:t>
            </a:r>
            <a:r>
              <a:rPr dirty="0" sz="1050" spc="14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5">
                <a:solidFill>
                  <a:srgbClr val="010103"/>
                </a:solidFill>
                <a:latin typeface="Arial"/>
                <a:cs typeface="Arial"/>
              </a:rPr>
              <a:t>study</a:t>
            </a:r>
            <a:r>
              <a:rPr dirty="0" sz="1050" spc="15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aimed</a:t>
            </a:r>
            <a:r>
              <a:rPr dirty="0" sz="1050" spc="114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to</a:t>
            </a:r>
            <a:r>
              <a:rPr dirty="0" sz="1050" spc="17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look</a:t>
            </a:r>
            <a:r>
              <a:rPr dirty="0" sz="1050" spc="13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at</a:t>
            </a:r>
            <a:r>
              <a:rPr dirty="0" sz="1050" spc="29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the</a:t>
            </a:r>
            <a:r>
              <a:rPr dirty="0" sz="1050" spc="22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0">
                <a:solidFill>
                  <a:srgbClr val="010103"/>
                </a:solidFill>
                <a:latin typeface="Arial"/>
                <a:cs typeface="Arial"/>
              </a:rPr>
              <a:t>impact</a:t>
            </a:r>
            <a:r>
              <a:rPr dirty="0" sz="1050" spc="17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-25">
                <a:solidFill>
                  <a:srgbClr val="010103"/>
                </a:solidFill>
                <a:latin typeface="Arial"/>
                <a:cs typeface="Arial"/>
              </a:rPr>
              <a:t>of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menopausal</a:t>
            </a:r>
            <a:r>
              <a:rPr dirty="0" sz="1050" spc="26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symptoms</a:t>
            </a:r>
            <a:r>
              <a:rPr dirty="0" sz="1050" spc="22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0">
                <a:solidFill>
                  <a:srgbClr val="010103"/>
                </a:solidFill>
                <a:latin typeface="Arial"/>
                <a:cs typeface="Arial"/>
              </a:rPr>
              <a:t>on</a:t>
            </a:r>
            <a:r>
              <a:rPr dirty="0" sz="1050" spc="13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0">
                <a:solidFill>
                  <a:srgbClr val="010103"/>
                </a:solidFill>
                <a:latin typeface="Arial"/>
                <a:cs typeface="Arial"/>
              </a:rPr>
              <a:t>working</a:t>
            </a:r>
            <a:r>
              <a:rPr dirty="0" sz="1050" spc="19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010103"/>
                </a:solidFill>
                <a:latin typeface="Arial"/>
                <a:cs typeface="Arial"/>
              </a:rPr>
              <a:t>anaesthetists, </a:t>
            </a:r>
            <a:r>
              <a:rPr dirty="0" sz="1050" spc="60">
                <a:solidFill>
                  <a:srgbClr val="010103"/>
                </a:solidFill>
                <a:latin typeface="Arial"/>
                <a:cs typeface="Arial"/>
              </a:rPr>
              <a:t>and</a:t>
            </a:r>
            <a:r>
              <a:rPr dirty="0" sz="1050" spc="13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to</a:t>
            </a:r>
            <a:r>
              <a:rPr dirty="0" sz="1050" spc="10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come</a:t>
            </a:r>
            <a:r>
              <a:rPr dirty="0" sz="1050" spc="6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up</a:t>
            </a:r>
            <a:r>
              <a:rPr dirty="0" sz="1050" spc="16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80">
                <a:solidFill>
                  <a:srgbClr val="010103"/>
                </a:solidFill>
                <a:latin typeface="Arial"/>
                <a:cs typeface="Arial"/>
              </a:rPr>
              <a:t>with</a:t>
            </a:r>
            <a:r>
              <a:rPr dirty="0" sz="1050" spc="5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some</a:t>
            </a:r>
            <a:r>
              <a:rPr dirty="0" sz="1050" spc="13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0">
                <a:solidFill>
                  <a:srgbClr val="010103"/>
                </a:solidFill>
                <a:latin typeface="Arial"/>
                <a:cs typeface="Arial"/>
              </a:rPr>
              <a:t>strategies</a:t>
            </a:r>
            <a:r>
              <a:rPr dirty="0" sz="1050" spc="12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to</a:t>
            </a:r>
            <a:r>
              <a:rPr dirty="0" sz="1050" spc="14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010103"/>
                </a:solidFill>
                <a:latin typeface="Arial"/>
                <a:cs typeface="Arial"/>
              </a:rPr>
              <a:t>enable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women</a:t>
            </a:r>
            <a:r>
              <a:rPr dirty="0" sz="1050" spc="9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to</a:t>
            </a:r>
            <a:r>
              <a:rPr dirty="0" sz="1050" spc="22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5">
                <a:solidFill>
                  <a:srgbClr val="010103"/>
                </a:solidFill>
                <a:latin typeface="Arial"/>
                <a:cs typeface="Arial"/>
              </a:rPr>
              <a:t>feel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5">
                <a:solidFill>
                  <a:srgbClr val="010103"/>
                </a:solidFill>
                <a:latin typeface="Arial"/>
                <a:cs typeface="Arial"/>
              </a:rPr>
              <a:t>empowered</a:t>
            </a:r>
            <a:r>
              <a:rPr dirty="0" sz="1050" spc="19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to</a:t>
            </a:r>
            <a:r>
              <a:rPr dirty="0" sz="1050" spc="12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5">
                <a:solidFill>
                  <a:srgbClr val="010103"/>
                </a:solidFill>
                <a:latin typeface="Arial"/>
                <a:cs typeface="Arial"/>
              </a:rPr>
              <a:t>keep</a:t>
            </a:r>
            <a:r>
              <a:rPr dirty="0" sz="1050" spc="114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0">
                <a:solidFill>
                  <a:srgbClr val="010103"/>
                </a:solidFill>
                <a:latin typeface="Arial"/>
                <a:cs typeface="Arial"/>
              </a:rPr>
              <a:t>working</a:t>
            </a:r>
            <a:endParaRPr sz="105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5245201" y="930788"/>
            <a:ext cx="3816985" cy="21888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300" spc="-305" b="1">
                <a:solidFill>
                  <a:srgbClr val="010103"/>
                </a:solidFill>
                <a:latin typeface="Arial"/>
                <a:cs typeface="Arial"/>
              </a:rPr>
              <a:t>METHOD</a:t>
            </a:r>
            <a:endParaRPr sz="3300">
              <a:latin typeface="Arial"/>
              <a:cs typeface="Arial"/>
            </a:endParaRPr>
          </a:p>
          <a:p>
            <a:pPr marL="23495" marR="5080" indent="-1905">
              <a:lnSpc>
                <a:spcPct val="129000"/>
              </a:lnSpc>
              <a:spcBef>
                <a:spcPts val="1535"/>
              </a:spcBef>
            </a:pPr>
            <a:r>
              <a:rPr dirty="0" sz="1050" spc="30">
                <a:solidFill>
                  <a:srgbClr val="010103"/>
                </a:solidFill>
                <a:latin typeface="Arial"/>
                <a:cs typeface="Arial"/>
              </a:rPr>
              <a:t>The</a:t>
            </a:r>
            <a:r>
              <a:rPr dirty="0" sz="1050" spc="9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5">
                <a:solidFill>
                  <a:srgbClr val="010103"/>
                </a:solidFill>
                <a:latin typeface="Arial"/>
                <a:cs typeface="Arial"/>
              </a:rPr>
              <a:t>survey</a:t>
            </a:r>
            <a:r>
              <a:rPr dirty="0" sz="1050" spc="16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0">
                <a:solidFill>
                  <a:srgbClr val="010103"/>
                </a:solidFill>
                <a:latin typeface="Arial"/>
                <a:cs typeface="Arial"/>
              </a:rPr>
              <a:t>was</a:t>
            </a:r>
            <a:r>
              <a:rPr dirty="0" sz="1050" spc="6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30">
                <a:solidFill>
                  <a:srgbClr val="010103"/>
                </a:solidFill>
                <a:latin typeface="Arial"/>
                <a:cs typeface="Arial"/>
              </a:rPr>
              <a:t>designed</a:t>
            </a:r>
            <a:r>
              <a:rPr dirty="0" sz="1050" spc="9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0">
                <a:solidFill>
                  <a:srgbClr val="010103"/>
                </a:solidFill>
                <a:latin typeface="Arial"/>
                <a:cs typeface="Arial"/>
              </a:rPr>
              <a:t>on</a:t>
            </a:r>
            <a:r>
              <a:rPr dirty="0" sz="1050" spc="1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30">
                <a:solidFill>
                  <a:srgbClr val="010103"/>
                </a:solidFill>
                <a:latin typeface="Arial"/>
                <a:cs typeface="Arial"/>
              </a:rPr>
              <a:t>SurveyMonkey™,</a:t>
            </a:r>
            <a:r>
              <a:rPr dirty="0" sz="1050" spc="1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5">
                <a:solidFill>
                  <a:srgbClr val="010103"/>
                </a:solidFill>
                <a:latin typeface="Arial"/>
                <a:cs typeface="Arial"/>
              </a:rPr>
              <a:t>based</a:t>
            </a:r>
            <a:r>
              <a:rPr dirty="0" sz="1050" spc="7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30">
                <a:solidFill>
                  <a:srgbClr val="010103"/>
                </a:solidFill>
                <a:latin typeface="Arial"/>
                <a:cs typeface="Arial"/>
              </a:rPr>
              <a:t>on</a:t>
            </a:r>
            <a:r>
              <a:rPr dirty="0" sz="1050" spc="50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0">
                <a:solidFill>
                  <a:srgbClr val="010103"/>
                </a:solidFill>
                <a:latin typeface="Arial"/>
                <a:cs typeface="Arial"/>
              </a:rPr>
              <a:t>a</a:t>
            </a:r>
            <a:r>
              <a:rPr dirty="0" sz="1050" spc="15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5">
                <a:solidFill>
                  <a:srgbClr val="010103"/>
                </a:solidFill>
                <a:latin typeface="Arial"/>
                <a:cs typeface="Arial"/>
              </a:rPr>
              <a:t>survey</a:t>
            </a:r>
            <a:r>
              <a:rPr dirty="0" sz="1050" spc="16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0">
                <a:solidFill>
                  <a:srgbClr val="010103"/>
                </a:solidFill>
                <a:latin typeface="Arial"/>
                <a:cs typeface="Arial"/>
              </a:rPr>
              <a:t>on</a:t>
            </a:r>
            <a:r>
              <a:rPr dirty="0" sz="1050" spc="5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10103"/>
                </a:solidFill>
                <a:latin typeface="Arial"/>
                <a:cs typeface="Arial"/>
              </a:rPr>
              <a:t>menopause</a:t>
            </a:r>
            <a:r>
              <a:rPr dirty="0" sz="1050" spc="204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10103"/>
                </a:solidFill>
                <a:latin typeface="Arial"/>
                <a:cs typeface="Arial"/>
              </a:rPr>
              <a:t>in</a:t>
            </a:r>
            <a:r>
              <a:rPr dirty="0" sz="1050" spc="12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10103"/>
                </a:solidFill>
                <a:latin typeface="Arial"/>
                <a:cs typeface="Arial"/>
              </a:rPr>
              <a:t>UK</a:t>
            </a:r>
            <a:r>
              <a:rPr dirty="0" sz="1050" spc="13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10103"/>
                </a:solidFill>
                <a:latin typeface="Arial"/>
                <a:cs typeface="Arial"/>
              </a:rPr>
              <a:t>physicians</a:t>
            </a:r>
            <a:r>
              <a:rPr dirty="0" sz="1050" spc="18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10103"/>
                </a:solidFill>
                <a:latin typeface="Arial"/>
                <a:cs typeface="Arial"/>
              </a:rPr>
              <a:t>published</a:t>
            </a:r>
            <a:r>
              <a:rPr dirty="0" sz="1050" spc="13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10103"/>
                </a:solidFill>
                <a:latin typeface="Arial"/>
                <a:cs typeface="Arial"/>
              </a:rPr>
              <a:t>in</a:t>
            </a:r>
            <a:r>
              <a:rPr dirty="0" sz="1050" spc="12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-25">
                <a:solidFill>
                  <a:srgbClr val="010103"/>
                </a:solidFill>
                <a:latin typeface="Arial"/>
                <a:cs typeface="Arial"/>
              </a:rPr>
              <a:t>the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BMJ.(3)</a:t>
            </a:r>
            <a:r>
              <a:rPr dirty="0" sz="1050" spc="12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This</a:t>
            </a:r>
            <a:r>
              <a:rPr dirty="0" sz="1050" spc="6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5">
                <a:solidFill>
                  <a:srgbClr val="010103"/>
                </a:solidFill>
                <a:latin typeface="Arial"/>
                <a:cs typeface="Arial"/>
              </a:rPr>
              <a:t>survey</a:t>
            </a:r>
            <a:r>
              <a:rPr dirty="0" sz="1050" spc="14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0">
                <a:solidFill>
                  <a:srgbClr val="010103"/>
                </a:solidFill>
                <a:latin typeface="Arial"/>
                <a:cs typeface="Arial"/>
              </a:rPr>
              <a:t>was</a:t>
            </a:r>
            <a:r>
              <a:rPr dirty="0" sz="1050" spc="9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sent</a:t>
            </a:r>
            <a:r>
              <a:rPr dirty="0" sz="1050" spc="9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out</a:t>
            </a:r>
            <a:r>
              <a:rPr dirty="0" sz="1050" spc="17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to</a:t>
            </a:r>
            <a:r>
              <a:rPr dirty="0" sz="1050" spc="7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150" spc="-10">
                <a:solidFill>
                  <a:srgbClr val="010103"/>
                </a:solidFill>
                <a:latin typeface="Arial"/>
                <a:cs typeface="Arial"/>
              </a:rPr>
              <a:t>100</a:t>
            </a:r>
            <a:r>
              <a:rPr dirty="0" sz="1150" spc="9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010103"/>
                </a:solidFill>
                <a:latin typeface="Arial"/>
                <a:cs typeface="Arial"/>
              </a:rPr>
              <a:t>female </a:t>
            </a:r>
            <a:r>
              <a:rPr dirty="0" sz="1050" spc="20">
                <a:solidFill>
                  <a:srgbClr val="010103"/>
                </a:solidFill>
                <a:latin typeface="Arial"/>
                <a:cs typeface="Arial"/>
              </a:rPr>
              <a:t>anaesthetists</a:t>
            </a:r>
            <a:r>
              <a:rPr dirty="0" sz="1050" spc="22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10103"/>
                </a:solidFill>
                <a:latin typeface="Arial"/>
                <a:cs typeface="Arial"/>
              </a:rPr>
              <a:t>via</a:t>
            </a:r>
            <a:r>
              <a:rPr dirty="0" sz="1050" spc="14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45">
                <a:solidFill>
                  <a:srgbClr val="010103"/>
                </a:solidFill>
                <a:latin typeface="Arial"/>
                <a:cs typeface="Arial"/>
              </a:rPr>
              <a:t>international</a:t>
            </a:r>
            <a:r>
              <a:rPr dirty="0" sz="1050" spc="18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0">
                <a:solidFill>
                  <a:srgbClr val="010103"/>
                </a:solidFill>
                <a:latin typeface="Arial"/>
                <a:cs typeface="Arial"/>
              </a:rPr>
              <a:t>networks</a:t>
            </a:r>
            <a:r>
              <a:rPr dirty="0" sz="1050" spc="13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5">
                <a:solidFill>
                  <a:srgbClr val="010103"/>
                </a:solidFill>
                <a:latin typeface="Arial"/>
                <a:cs typeface="Arial"/>
              </a:rPr>
              <a:t>and</a:t>
            </a:r>
            <a:r>
              <a:rPr dirty="0" sz="1050" spc="114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10103"/>
                </a:solidFill>
                <a:latin typeface="Arial"/>
                <a:cs typeface="Arial"/>
              </a:rPr>
              <a:t>social</a:t>
            </a:r>
            <a:r>
              <a:rPr dirty="0" sz="1050" spc="8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010103"/>
                </a:solidFill>
                <a:latin typeface="Arial"/>
                <a:cs typeface="Arial"/>
              </a:rPr>
              <a:t>media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links.</a:t>
            </a:r>
            <a:r>
              <a:rPr dirty="0" sz="1050" spc="8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The</a:t>
            </a:r>
            <a:r>
              <a:rPr dirty="0" sz="1050" spc="7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0">
                <a:solidFill>
                  <a:srgbClr val="010103"/>
                </a:solidFill>
                <a:latin typeface="Arial"/>
                <a:cs typeface="Arial"/>
              </a:rPr>
              <a:t>survey</a:t>
            </a:r>
            <a:r>
              <a:rPr dirty="0" sz="1050" spc="18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0">
                <a:solidFill>
                  <a:srgbClr val="010103"/>
                </a:solidFill>
                <a:latin typeface="Arial"/>
                <a:cs typeface="Arial"/>
              </a:rPr>
              <a:t>was</a:t>
            </a:r>
            <a:r>
              <a:rPr dirty="0" sz="1050" spc="7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anonymous</a:t>
            </a:r>
            <a:r>
              <a:rPr dirty="0" sz="1050" spc="15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and</a:t>
            </a:r>
            <a:r>
              <a:rPr dirty="0" sz="1050" spc="23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0">
                <a:solidFill>
                  <a:srgbClr val="010103"/>
                </a:solidFill>
                <a:latin typeface="Arial"/>
                <a:cs typeface="Arial"/>
              </a:rPr>
              <a:t>contained</a:t>
            </a:r>
            <a:r>
              <a:rPr dirty="0" sz="1050" spc="21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70">
                <a:solidFill>
                  <a:srgbClr val="010103"/>
                </a:solidFill>
                <a:latin typeface="Arial"/>
                <a:cs typeface="Arial"/>
              </a:rPr>
              <a:t>free</a:t>
            </a:r>
            <a:r>
              <a:rPr dirty="0" sz="1050" spc="7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5">
                <a:solidFill>
                  <a:srgbClr val="010103"/>
                </a:solidFill>
                <a:latin typeface="Arial"/>
                <a:cs typeface="Arial"/>
              </a:rPr>
              <a:t>text </a:t>
            </a:r>
            <a:r>
              <a:rPr dirty="0" sz="1050" spc="50">
                <a:solidFill>
                  <a:srgbClr val="010103"/>
                </a:solidFill>
                <a:latin typeface="Arial"/>
                <a:cs typeface="Arial"/>
              </a:rPr>
              <a:t>boxes</a:t>
            </a:r>
            <a:r>
              <a:rPr dirty="0" sz="1050" spc="12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10103"/>
                </a:solidFill>
                <a:latin typeface="Arial"/>
                <a:cs typeface="Arial"/>
              </a:rPr>
              <a:t>to</a:t>
            </a:r>
            <a:r>
              <a:rPr dirty="0" sz="1050" spc="23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0">
                <a:solidFill>
                  <a:srgbClr val="010103"/>
                </a:solidFill>
                <a:latin typeface="Arial"/>
                <a:cs typeface="Arial"/>
              </a:rPr>
              <a:t>be</a:t>
            </a:r>
            <a:r>
              <a:rPr dirty="0" sz="1050" spc="19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10103"/>
                </a:solidFill>
                <a:latin typeface="Arial"/>
                <a:cs typeface="Arial"/>
              </a:rPr>
              <a:t>completed</a:t>
            </a:r>
            <a:r>
              <a:rPr dirty="0" sz="1050" spc="21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80">
                <a:solidFill>
                  <a:srgbClr val="010103"/>
                </a:solidFill>
                <a:latin typeface="Arial"/>
                <a:cs typeface="Arial"/>
              </a:rPr>
              <a:t>with</a:t>
            </a:r>
            <a:r>
              <a:rPr dirty="0" sz="1050" spc="13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70">
                <a:solidFill>
                  <a:srgbClr val="010103"/>
                </a:solidFill>
                <a:latin typeface="Arial"/>
                <a:cs typeface="Arial"/>
              </a:rPr>
              <a:t>further</a:t>
            </a:r>
            <a:r>
              <a:rPr dirty="0" sz="1050" spc="16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10103"/>
                </a:solidFill>
                <a:latin typeface="Arial"/>
                <a:cs typeface="Arial"/>
              </a:rPr>
              <a:t>information</a:t>
            </a:r>
            <a:r>
              <a:rPr dirty="0" sz="1050" spc="26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-25">
                <a:solidFill>
                  <a:srgbClr val="010103"/>
                </a:solidFill>
                <a:latin typeface="Arial"/>
                <a:cs typeface="Arial"/>
              </a:rPr>
              <a:t>as</a:t>
            </a:r>
            <a:r>
              <a:rPr dirty="0" sz="1050" spc="50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deemed</a:t>
            </a:r>
            <a:r>
              <a:rPr dirty="0" sz="1050" spc="12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0">
                <a:solidFill>
                  <a:srgbClr val="010103"/>
                </a:solidFill>
                <a:latin typeface="Arial"/>
                <a:cs typeface="Arial"/>
              </a:rPr>
              <a:t>appropriate</a:t>
            </a:r>
            <a:r>
              <a:rPr dirty="0" sz="1050" spc="15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75">
                <a:solidFill>
                  <a:srgbClr val="010103"/>
                </a:solidFill>
                <a:latin typeface="Arial"/>
                <a:cs typeface="Arial"/>
              </a:rPr>
              <a:t>by</a:t>
            </a:r>
            <a:r>
              <a:rPr dirty="0" sz="1050" spc="15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0">
                <a:solidFill>
                  <a:srgbClr val="010103"/>
                </a:solidFill>
                <a:latin typeface="Arial"/>
                <a:cs typeface="Arial"/>
              </a:rPr>
              <a:t>the</a:t>
            </a:r>
            <a:r>
              <a:rPr dirty="0" sz="1050" spc="12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45">
                <a:solidFill>
                  <a:srgbClr val="010103"/>
                </a:solidFill>
                <a:latin typeface="Arial"/>
                <a:cs typeface="Arial"/>
              </a:rPr>
              <a:t>participants</a:t>
            </a:r>
            <a:endParaRPr sz="105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407046" y="5336372"/>
            <a:ext cx="3382010" cy="946785"/>
          </a:xfrm>
          <a:prstGeom prst="rect">
            <a:avLst/>
          </a:prstGeom>
        </p:spPr>
        <p:txBody>
          <a:bodyPr wrap="square" lIns="0" tIns="153670" rIns="0" bIns="0" rtlCol="0" vert="horz">
            <a:spAutoFit/>
          </a:bodyPr>
          <a:lstStyle/>
          <a:p>
            <a:pPr marL="20320">
              <a:lnSpc>
                <a:spcPct val="100000"/>
              </a:lnSpc>
              <a:spcBef>
                <a:spcPts val="1210"/>
              </a:spcBef>
            </a:pPr>
            <a:r>
              <a:rPr dirty="0" sz="1550" spc="-25" b="1">
                <a:solidFill>
                  <a:srgbClr val="010103"/>
                </a:solidFill>
                <a:latin typeface="Arial"/>
                <a:cs typeface="Arial"/>
              </a:rPr>
              <a:t>AUTHOR</a:t>
            </a:r>
            <a:endParaRPr sz="1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dirty="0" sz="1250">
                <a:solidFill>
                  <a:srgbClr val="010103"/>
                </a:solidFill>
                <a:latin typeface="Arial"/>
                <a:cs typeface="Arial"/>
              </a:rPr>
              <a:t>Dr</a:t>
            </a:r>
            <a:r>
              <a:rPr dirty="0" sz="1250" spc="47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250" spc="95">
                <a:solidFill>
                  <a:srgbClr val="010103"/>
                </a:solidFill>
                <a:latin typeface="Arial"/>
                <a:cs typeface="Arial"/>
              </a:rPr>
              <a:t>Andrea</a:t>
            </a:r>
            <a:r>
              <a:rPr dirty="0" sz="1250" spc="7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010103"/>
                </a:solidFill>
                <a:latin typeface="Arial"/>
                <a:cs typeface="Arial"/>
              </a:rPr>
              <a:t>Binks</a:t>
            </a:r>
            <a:r>
              <a:rPr dirty="0" sz="1250" spc="1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250" spc="-20">
                <a:solidFill>
                  <a:srgbClr val="010103"/>
                </a:solidFill>
                <a:latin typeface="Arial"/>
                <a:cs typeface="Arial"/>
              </a:rPr>
              <a:t>(1,2)</a:t>
            </a:r>
            <a:endParaRPr sz="1250">
              <a:latin typeface="Arial"/>
              <a:cs typeface="Arial"/>
            </a:endParaRPr>
          </a:p>
          <a:p>
            <a:pPr marL="16510">
              <a:lnSpc>
                <a:spcPct val="100000"/>
              </a:lnSpc>
              <a:spcBef>
                <a:spcPts val="359"/>
              </a:spcBef>
            </a:pPr>
            <a:r>
              <a:rPr dirty="0" sz="1250">
                <a:solidFill>
                  <a:srgbClr val="010103"/>
                </a:solidFill>
                <a:latin typeface="Arial"/>
                <a:cs typeface="Arial"/>
              </a:rPr>
              <a:t>Consultant</a:t>
            </a:r>
            <a:r>
              <a:rPr dirty="0" sz="1250" spc="31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010103"/>
                </a:solidFill>
                <a:latin typeface="Arial"/>
                <a:cs typeface="Arial"/>
              </a:rPr>
              <a:t>Anaesthetist</a:t>
            </a:r>
            <a:r>
              <a:rPr dirty="0" sz="1250" spc="37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010103"/>
                </a:solidFill>
                <a:latin typeface="Arial"/>
                <a:cs typeface="Arial"/>
              </a:rPr>
              <a:t>and</a:t>
            </a:r>
            <a:r>
              <a:rPr dirty="0" sz="1250" spc="8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010103"/>
                </a:solidFill>
                <a:latin typeface="Arial"/>
                <a:cs typeface="Arial"/>
              </a:rPr>
              <a:t>Clinical</a:t>
            </a:r>
            <a:r>
              <a:rPr dirty="0" sz="1250" spc="9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010103"/>
                </a:solidFill>
                <a:latin typeface="Arial"/>
                <a:cs typeface="Arial"/>
              </a:rPr>
              <a:t>Lecturer</a:t>
            </a:r>
            <a:endParaRPr sz="125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406720" y="6831850"/>
            <a:ext cx="4642485" cy="84010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20955">
              <a:lnSpc>
                <a:spcPct val="100000"/>
              </a:lnSpc>
              <a:spcBef>
                <a:spcPts val="130"/>
              </a:spcBef>
            </a:pPr>
            <a:r>
              <a:rPr dirty="0" sz="1550" spc="-40" b="1">
                <a:solidFill>
                  <a:srgbClr val="010103"/>
                </a:solidFill>
                <a:latin typeface="Arial"/>
                <a:cs typeface="Arial"/>
              </a:rPr>
              <a:t>AFFILIATIONS</a:t>
            </a:r>
            <a:endParaRPr sz="1550">
              <a:latin typeface="Arial"/>
              <a:cs typeface="Arial"/>
            </a:endParaRPr>
          </a:p>
          <a:p>
            <a:pPr marL="12700" marR="5080">
              <a:lnSpc>
                <a:spcPct val="133000"/>
              </a:lnSpc>
              <a:spcBef>
                <a:spcPts val="525"/>
              </a:spcBef>
            </a:pPr>
            <a:r>
              <a:rPr dirty="0" sz="1250">
                <a:solidFill>
                  <a:srgbClr val="010103"/>
                </a:solidFill>
                <a:latin typeface="Arial"/>
                <a:cs typeface="Arial"/>
              </a:rPr>
              <a:t>The</a:t>
            </a:r>
            <a:r>
              <a:rPr dirty="0" sz="1250" spc="5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250" spc="65">
                <a:solidFill>
                  <a:srgbClr val="010103"/>
                </a:solidFill>
                <a:latin typeface="Arial"/>
                <a:cs typeface="Arial"/>
              </a:rPr>
              <a:t>Wollongong</a:t>
            </a:r>
            <a:r>
              <a:rPr dirty="0" sz="1250" spc="114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250" spc="55">
                <a:solidFill>
                  <a:srgbClr val="010103"/>
                </a:solidFill>
                <a:latin typeface="Arial"/>
                <a:cs typeface="Arial"/>
              </a:rPr>
              <a:t>Hospital,</a:t>
            </a:r>
            <a:r>
              <a:rPr dirty="0" sz="1250" spc="19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250" spc="55">
                <a:solidFill>
                  <a:srgbClr val="010103"/>
                </a:solidFill>
                <a:latin typeface="Arial"/>
                <a:cs typeface="Arial"/>
              </a:rPr>
              <a:t>Wollongong,</a:t>
            </a:r>
            <a:r>
              <a:rPr dirty="0" sz="1250" spc="204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250" spc="85">
                <a:solidFill>
                  <a:srgbClr val="010103"/>
                </a:solidFill>
                <a:latin typeface="Arial"/>
                <a:cs typeface="Arial"/>
              </a:rPr>
              <a:t>NSW,</a:t>
            </a:r>
            <a:r>
              <a:rPr dirty="0" sz="1250" spc="12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250" spc="65">
                <a:solidFill>
                  <a:srgbClr val="010103"/>
                </a:solidFill>
                <a:latin typeface="Arial"/>
                <a:cs typeface="Arial"/>
              </a:rPr>
              <a:t>Australia</a:t>
            </a:r>
            <a:r>
              <a:rPr dirty="0" sz="1250" spc="114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250" spc="-20">
                <a:solidFill>
                  <a:srgbClr val="010103"/>
                </a:solidFill>
                <a:latin typeface="Arial"/>
                <a:cs typeface="Arial"/>
              </a:rPr>
              <a:t>(1), </a:t>
            </a:r>
            <a:r>
              <a:rPr dirty="0" sz="1250" spc="65">
                <a:solidFill>
                  <a:srgbClr val="010103"/>
                </a:solidFill>
                <a:latin typeface="Arial"/>
                <a:cs typeface="Arial"/>
              </a:rPr>
              <a:t>University</a:t>
            </a:r>
            <a:r>
              <a:rPr dirty="0" sz="1250" spc="9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250" spc="60">
                <a:solidFill>
                  <a:srgbClr val="010103"/>
                </a:solidFill>
                <a:latin typeface="Arial"/>
                <a:cs typeface="Arial"/>
              </a:rPr>
              <a:t>of</a:t>
            </a:r>
            <a:r>
              <a:rPr dirty="0" sz="1250" spc="19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250" spc="55">
                <a:solidFill>
                  <a:srgbClr val="010103"/>
                </a:solidFill>
                <a:latin typeface="Arial"/>
                <a:cs typeface="Arial"/>
              </a:rPr>
              <a:t>Wollongong,</a:t>
            </a:r>
            <a:r>
              <a:rPr dirty="0" sz="1250" spc="17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250" spc="85">
                <a:solidFill>
                  <a:srgbClr val="010103"/>
                </a:solidFill>
                <a:latin typeface="Arial"/>
                <a:cs typeface="Arial"/>
              </a:rPr>
              <a:t>NSW,</a:t>
            </a:r>
            <a:r>
              <a:rPr dirty="0" sz="1250" spc="10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250" spc="65">
                <a:solidFill>
                  <a:srgbClr val="010103"/>
                </a:solidFill>
                <a:latin typeface="Arial"/>
                <a:cs typeface="Arial"/>
              </a:rPr>
              <a:t>Australia</a:t>
            </a:r>
            <a:r>
              <a:rPr dirty="0" sz="1250" spc="9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250" spc="-25">
                <a:solidFill>
                  <a:srgbClr val="010103"/>
                </a:solidFill>
                <a:latin typeface="Arial"/>
                <a:cs typeface="Arial"/>
              </a:rPr>
              <a:t>(2)</a:t>
            </a:r>
            <a:endParaRPr sz="125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984923" y="8834678"/>
            <a:ext cx="3552825" cy="6108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32400"/>
              </a:lnSpc>
              <a:spcBef>
                <a:spcPts val="95"/>
              </a:spcBef>
            </a:pPr>
            <a:r>
              <a:rPr dirty="0" sz="1450">
                <a:solidFill>
                  <a:srgbClr val="010103"/>
                </a:solidFill>
                <a:latin typeface="Arial"/>
                <a:cs typeface="Arial"/>
              </a:rPr>
              <a:t>We</a:t>
            </a:r>
            <a:r>
              <a:rPr dirty="0" sz="1450" spc="19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010103"/>
                </a:solidFill>
                <a:latin typeface="Arial"/>
                <a:cs typeface="Arial"/>
              </a:rPr>
              <a:t>need </a:t>
            </a:r>
            <a:r>
              <a:rPr dirty="0" sz="1450" spc="60">
                <a:solidFill>
                  <a:srgbClr val="010103"/>
                </a:solidFill>
                <a:latin typeface="Arial"/>
                <a:cs typeface="Arial"/>
              </a:rPr>
              <a:t>to</a:t>
            </a:r>
            <a:r>
              <a:rPr dirty="0" sz="1450" spc="14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450" spc="90">
                <a:solidFill>
                  <a:srgbClr val="010103"/>
                </a:solidFill>
                <a:latin typeface="Arial"/>
                <a:cs typeface="Arial"/>
              </a:rPr>
              <a:t>start</a:t>
            </a:r>
            <a:r>
              <a:rPr dirty="0" sz="1450" spc="11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450" spc="95">
                <a:solidFill>
                  <a:srgbClr val="010103"/>
                </a:solidFill>
                <a:latin typeface="Arial"/>
                <a:cs typeface="Arial"/>
              </a:rPr>
              <a:t>having</a:t>
            </a:r>
            <a:r>
              <a:rPr dirty="0" sz="1450" spc="6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010103"/>
                </a:solidFill>
                <a:latin typeface="Arial"/>
                <a:cs typeface="Arial"/>
              </a:rPr>
              <a:t>conversations </a:t>
            </a:r>
            <a:r>
              <a:rPr dirty="0" sz="1450" spc="90">
                <a:solidFill>
                  <a:srgbClr val="010103"/>
                </a:solidFill>
                <a:latin typeface="Arial"/>
                <a:cs typeface="Arial"/>
              </a:rPr>
              <a:t>about</a:t>
            </a:r>
            <a:r>
              <a:rPr dirty="0" sz="1450" spc="21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010103"/>
                </a:solidFill>
                <a:latin typeface="Arial"/>
                <a:cs typeface="Arial"/>
              </a:rPr>
              <a:t>menopause</a:t>
            </a:r>
            <a:r>
              <a:rPr dirty="0" sz="1450" spc="29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010103"/>
                </a:solidFill>
                <a:latin typeface="Arial"/>
                <a:cs typeface="Arial"/>
              </a:rPr>
              <a:t>in</a:t>
            </a:r>
            <a:r>
              <a:rPr dirty="0" sz="1450" spc="22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010103"/>
                </a:solidFill>
                <a:latin typeface="Arial"/>
                <a:cs typeface="Arial"/>
              </a:rPr>
              <a:t>the</a:t>
            </a:r>
            <a:r>
              <a:rPr dirty="0" sz="1450" spc="39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010103"/>
                </a:solidFill>
                <a:latin typeface="Arial"/>
                <a:cs typeface="Arial"/>
              </a:rPr>
              <a:t>workplace.</a:t>
            </a:r>
            <a:endParaRPr sz="145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983060" y="9721371"/>
            <a:ext cx="3803015" cy="17291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335" marR="5080" indent="-1270">
              <a:lnSpc>
                <a:spcPct val="128499"/>
              </a:lnSpc>
              <a:spcBef>
                <a:spcPts val="95"/>
              </a:spcBef>
            </a:pPr>
            <a:r>
              <a:rPr dirty="0" sz="1450" spc="50">
                <a:solidFill>
                  <a:srgbClr val="010103"/>
                </a:solidFill>
                <a:latin typeface="Arial"/>
                <a:cs typeface="Arial"/>
              </a:rPr>
              <a:t>"Awareness,</a:t>
            </a:r>
            <a:r>
              <a:rPr dirty="0" sz="1450" spc="21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010103"/>
                </a:solidFill>
                <a:latin typeface="Arial"/>
                <a:cs typeface="Arial"/>
              </a:rPr>
              <a:t>education</a:t>
            </a:r>
            <a:r>
              <a:rPr dirty="0" sz="1450" spc="114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010103"/>
                </a:solidFill>
                <a:latin typeface="Arial"/>
                <a:cs typeface="Arial"/>
              </a:rPr>
              <a:t>and</a:t>
            </a:r>
            <a:r>
              <a:rPr dirty="0" sz="1450" spc="8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010103"/>
                </a:solidFill>
                <a:latin typeface="Arial"/>
                <a:cs typeface="Arial"/>
              </a:rPr>
              <a:t>small </a:t>
            </a:r>
            <a:r>
              <a:rPr dirty="0" sz="1450" spc="65">
                <a:solidFill>
                  <a:srgbClr val="010103"/>
                </a:solidFill>
                <a:latin typeface="Arial"/>
                <a:cs typeface="Arial"/>
              </a:rPr>
              <a:t>workplace</a:t>
            </a:r>
            <a:r>
              <a:rPr dirty="0" sz="1450" spc="19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010103"/>
                </a:solidFill>
                <a:latin typeface="Arial"/>
                <a:cs typeface="Arial"/>
              </a:rPr>
              <a:t>supports</a:t>
            </a:r>
            <a:r>
              <a:rPr dirty="0" sz="1450" spc="19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450" spc="70">
                <a:solidFill>
                  <a:srgbClr val="010103"/>
                </a:solidFill>
                <a:latin typeface="Arial"/>
                <a:cs typeface="Arial"/>
              </a:rPr>
              <a:t>can</a:t>
            </a:r>
            <a:r>
              <a:rPr dirty="0" sz="1450" spc="9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010103"/>
                </a:solidFill>
                <a:latin typeface="Arial"/>
                <a:cs typeface="Arial"/>
              </a:rPr>
              <a:t>make</a:t>
            </a:r>
            <a:r>
              <a:rPr dirty="0" sz="1450" spc="17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010103"/>
                </a:solidFill>
                <a:latin typeface="Arial"/>
                <a:cs typeface="Arial"/>
              </a:rPr>
              <a:t>the</a:t>
            </a:r>
            <a:r>
              <a:rPr dirty="0" sz="1450" spc="33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010103"/>
                </a:solidFill>
                <a:latin typeface="Arial"/>
                <a:cs typeface="Arial"/>
              </a:rPr>
              <a:t>world</a:t>
            </a:r>
            <a:r>
              <a:rPr dirty="0" sz="1450" spc="16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450" spc="40">
                <a:solidFill>
                  <a:srgbClr val="010103"/>
                </a:solidFill>
                <a:latin typeface="Arial"/>
                <a:cs typeface="Arial"/>
              </a:rPr>
              <a:t>of </a:t>
            </a:r>
            <a:r>
              <a:rPr dirty="0" sz="1450" spc="75">
                <a:solidFill>
                  <a:srgbClr val="010103"/>
                </a:solidFill>
                <a:latin typeface="Arial"/>
                <a:cs typeface="Arial"/>
              </a:rPr>
              <a:t>difference</a:t>
            </a:r>
            <a:r>
              <a:rPr dirty="0" sz="1450" spc="13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450" spc="70">
                <a:solidFill>
                  <a:srgbClr val="010103"/>
                </a:solidFill>
                <a:latin typeface="Arial"/>
                <a:cs typeface="Arial"/>
              </a:rPr>
              <a:t>in</a:t>
            </a:r>
            <a:r>
              <a:rPr dirty="0" sz="1450" spc="-3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450" spc="70">
                <a:solidFill>
                  <a:srgbClr val="010103"/>
                </a:solidFill>
                <a:latin typeface="Arial"/>
                <a:cs typeface="Arial"/>
              </a:rPr>
              <a:t>navigating</a:t>
            </a:r>
            <a:r>
              <a:rPr dirty="0" sz="1450" spc="18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010103"/>
                </a:solidFill>
                <a:latin typeface="Arial"/>
                <a:cs typeface="Arial"/>
              </a:rPr>
              <a:t>this</a:t>
            </a:r>
            <a:r>
              <a:rPr dirty="0" sz="1450" spc="5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450" spc="70">
                <a:solidFill>
                  <a:srgbClr val="010103"/>
                </a:solidFill>
                <a:latin typeface="Arial"/>
                <a:cs typeface="Arial"/>
              </a:rPr>
              <a:t>natural</a:t>
            </a:r>
            <a:r>
              <a:rPr dirty="0" sz="1450" spc="8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010103"/>
                </a:solidFill>
                <a:latin typeface="Arial"/>
                <a:cs typeface="Arial"/>
              </a:rPr>
              <a:t>and </a:t>
            </a:r>
            <a:r>
              <a:rPr dirty="0" sz="1450" spc="70">
                <a:solidFill>
                  <a:srgbClr val="010103"/>
                </a:solidFill>
                <a:latin typeface="Arial"/>
                <a:cs typeface="Arial"/>
              </a:rPr>
              <a:t>temporary</a:t>
            </a:r>
            <a:r>
              <a:rPr dirty="0" sz="1450" spc="114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010103"/>
                </a:solidFill>
                <a:latin typeface="Arial"/>
                <a:cs typeface="Arial"/>
              </a:rPr>
              <a:t>lifestage."</a:t>
            </a:r>
            <a:endParaRPr sz="1450">
              <a:latin typeface="Arial"/>
              <a:cs typeface="Arial"/>
            </a:endParaRPr>
          </a:p>
          <a:p>
            <a:pPr marL="1067435" marR="336550" indent="-629285">
              <a:lnSpc>
                <a:spcPct val="128499"/>
              </a:lnSpc>
            </a:pPr>
            <a:r>
              <a:rPr dirty="0" sz="1450" spc="50" i="1">
                <a:solidFill>
                  <a:srgbClr val="010103"/>
                </a:solidFill>
                <a:latin typeface="Arial"/>
                <a:cs typeface="Arial"/>
              </a:rPr>
              <a:t>Thea</a:t>
            </a:r>
            <a:r>
              <a:rPr dirty="0" sz="1450" spc="25" i="1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450" spc="60" i="1">
                <a:solidFill>
                  <a:srgbClr val="010103"/>
                </a:solidFill>
                <a:latin typeface="Arial"/>
                <a:cs typeface="Arial"/>
              </a:rPr>
              <a:t>O'Connor,</a:t>
            </a:r>
            <a:r>
              <a:rPr dirty="0" sz="1450" spc="195" i="1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450" i="1">
                <a:solidFill>
                  <a:srgbClr val="010103"/>
                </a:solidFill>
                <a:latin typeface="Arial"/>
                <a:cs typeface="Arial"/>
              </a:rPr>
              <a:t>Menopause</a:t>
            </a:r>
            <a:r>
              <a:rPr dirty="0" sz="1450" spc="260" i="1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450" i="1">
                <a:solidFill>
                  <a:srgbClr val="010103"/>
                </a:solidFill>
                <a:latin typeface="Arial"/>
                <a:cs typeface="Arial"/>
              </a:rPr>
              <a:t>in</a:t>
            </a:r>
            <a:r>
              <a:rPr dirty="0" sz="1450" spc="140" i="1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450" spc="-25" i="1">
                <a:solidFill>
                  <a:srgbClr val="010103"/>
                </a:solidFill>
                <a:latin typeface="Arial"/>
                <a:cs typeface="Arial"/>
              </a:rPr>
              <a:t>the</a:t>
            </a:r>
            <a:r>
              <a:rPr dirty="0" sz="1450" spc="-25" i="1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450" spc="65" i="1">
                <a:solidFill>
                  <a:srgbClr val="010103"/>
                </a:solidFill>
                <a:latin typeface="Arial"/>
                <a:cs typeface="Arial"/>
              </a:rPr>
              <a:t>workplace</a:t>
            </a:r>
            <a:r>
              <a:rPr dirty="0" sz="1450" spc="110" i="1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450" spc="-10" i="1">
                <a:solidFill>
                  <a:srgbClr val="010103"/>
                </a:solidFill>
                <a:latin typeface="Arial"/>
                <a:cs typeface="Arial"/>
              </a:rPr>
              <a:t>specialist</a:t>
            </a:r>
            <a:endParaRPr sz="145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6385668" y="1626448"/>
            <a:ext cx="3813175" cy="2123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4604" marR="5080" indent="-2540">
              <a:lnSpc>
                <a:spcPct val="130600"/>
              </a:lnSpc>
              <a:spcBef>
                <a:spcPts val="100"/>
              </a:spcBef>
            </a:pPr>
            <a:r>
              <a:rPr dirty="0" sz="1050" spc="20">
                <a:solidFill>
                  <a:srgbClr val="010103"/>
                </a:solidFill>
                <a:latin typeface="Arial"/>
                <a:cs typeface="Arial"/>
              </a:rPr>
              <a:t>The</a:t>
            </a:r>
            <a:r>
              <a:rPr dirty="0" sz="1050" spc="7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10103"/>
                </a:solidFill>
                <a:latin typeface="Arial"/>
                <a:cs typeface="Arial"/>
              </a:rPr>
              <a:t>menopause</a:t>
            </a:r>
            <a:r>
              <a:rPr dirty="0" sz="1050" spc="21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10103"/>
                </a:solidFill>
                <a:latin typeface="Arial"/>
                <a:cs typeface="Arial"/>
              </a:rPr>
              <a:t>transition</a:t>
            </a:r>
            <a:r>
              <a:rPr dirty="0" sz="1050" spc="16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0">
                <a:solidFill>
                  <a:srgbClr val="010103"/>
                </a:solidFill>
                <a:latin typeface="Arial"/>
                <a:cs typeface="Arial"/>
              </a:rPr>
              <a:t>can</a:t>
            </a:r>
            <a:r>
              <a:rPr dirty="0" sz="1050" spc="8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5">
                <a:solidFill>
                  <a:srgbClr val="010103"/>
                </a:solidFill>
                <a:latin typeface="Arial"/>
                <a:cs typeface="Arial"/>
              </a:rPr>
              <a:t>be</a:t>
            </a:r>
            <a:r>
              <a:rPr dirty="0" sz="1050" spc="7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70">
                <a:solidFill>
                  <a:srgbClr val="010103"/>
                </a:solidFill>
                <a:latin typeface="Arial"/>
                <a:cs typeface="Arial"/>
              </a:rPr>
              <a:t>a</a:t>
            </a:r>
            <a:r>
              <a:rPr dirty="0" sz="1050" spc="12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10103"/>
                </a:solidFill>
                <a:latin typeface="Arial"/>
                <a:cs typeface="Arial"/>
              </a:rPr>
              <a:t>challenging</a:t>
            </a:r>
            <a:r>
              <a:rPr dirty="0" sz="1050" spc="21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10103"/>
                </a:solidFill>
                <a:latin typeface="Arial"/>
                <a:cs typeface="Arial"/>
              </a:rPr>
              <a:t>time</a:t>
            </a:r>
            <a:r>
              <a:rPr dirty="0" sz="1050" spc="15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-25">
                <a:solidFill>
                  <a:srgbClr val="010103"/>
                </a:solidFill>
                <a:latin typeface="Arial"/>
                <a:cs typeface="Arial"/>
              </a:rPr>
              <a:t>for </a:t>
            </a:r>
            <a:r>
              <a:rPr dirty="0" sz="1050" spc="20">
                <a:solidFill>
                  <a:srgbClr val="010103"/>
                </a:solidFill>
                <a:latin typeface="Arial"/>
                <a:cs typeface="Arial"/>
              </a:rPr>
              <a:t>women.</a:t>
            </a:r>
            <a:r>
              <a:rPr dirty="0" sz="1050" spc="204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10103"/>
                </a:solidFill>
                <a:latin typeface="Arial"/>
                <a:cs typeface="Arial"/>
              </a:rPr>
              <a:t>Women</a:t>
            </a:r>
            <a:r>
              <a:rPr dirty="0" sz="1050" spc="17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10103"/>
                </a:solidFill>
                <a:latin typeface="Arial"/>
                <a:cs typeface="Arial"/>
              </a:rPr>
              <a:t>may</a:t>
            </a:r>
            <a:r>
              <a:rPr dirty="0" sz="1050" spc="21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10103"/>
                </a:solidFill>
                <a:latin typeface="Arial"/>
                <a:cs typeface="Arial"/>
              </a:rPr>
              <a:t>experience</a:t>
            </a:r>
            <a:r>
              <a:rPr dirty="0" sz="1050" spc="20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10103"/>
                </a:solidFill>
                <a:latin typeface="Arial"/>
                <a:cs typeface="Arial"/>
              </a:rPr>
              <a:t>physical</a:t>
            </a:r>
            <a:r>
              <a:rPr dirty="0" sz="1050" spc="21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10103"/>
                </a:solidFill>
                <a:latin typeface="Arial"/>
                <a:cs typeface="Arial"/>
              </a:rPr>
              <a:t>symptoms</a:t>
            </a:r>
            <a:r>
              <a:rPr dirty="0" sz="1050" spc="22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-20">
                <a:solidFill>
                  <a:srgbClr val="010103"/>
                </a:solidFill>
                <a:latin typeface="Arial"/>
                <a:cs typeface="Arial"/>
              </a:rPr>
              <a:t>such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as</a:t>
            </a:r>
            <a:r>
              <a:rPr dirty="0" sz="1050" spc="5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hot</a:t>
            </a:r>
            <a:r>
              <a:rPr dirty="0" sz="1050" spc="31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flushes</a:t>
            </a:r>
            <a:r>
              <a:rPr dirty="0" sz="1050" spc="12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and</a:t>
            </a:r>
            <a:r>
              <a:rPr dirty="0" sz="1050" spc="25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5">
                <a:solidFill>
                  <a:srgbClr val="010103"/>
                </a:solidFill>
                <a:latin typeface="Arial"/>
                <a:cs typeface="Arial"/>
              </a:rPr>
              <a:t>night</a:t>
            </a:r>
            <a:r>
              <a:rPr dirty="0" sz="1050" spc="14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45">
                <a:solidFill>
                  <a:srgbClr val="010103"/>
                </a:solidFill>
                <a:latin typeface="Arial"/>
                <a:cs typeface="Arial"/>
              </a:rPr>
              <a:t>sweats,</a:t>
            </a:r>
            <a:r>
              <a:rPr dirty="0" sz="1050" spc="20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sleep</a:t>
            </a:r>
            <a:r>
              <a:rPr dirty="0" sz="1050" spc="8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40">
                <a:solidFill>
                  <a:srgbClr val="010103"/>
                </a:solidFill>
                <a:latin typeface="Arial"/>
                <a:cs typeface="Arial"/>
              </a:rPr>
              <a:t>difficulties,</a:t>
            </a:r>
            <a:r>
              <a:rPr dirty="0" sz="1050" spc="50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0">
                <a:solidFill>
                  <a:srgbClr val="010103"/>
                </a:solidFill>
                <a:latin typeface="Arial"/>
                <a:cs typeface="Arial"/>
              </a:rPr>
              <a:t>changes</a:t>
            </a:r>
            <a:r>
              <a:rPr dirty="0" sz="1050" spc="14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in</a:t>
            </a:r>
            <a:r>
              <a:rPr dirty="0" sz="1050" spc="8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mood,</a:t>
            </a:r>
            <a:r>
              <a:rPr dirty="0" sz="1050" spc="14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and</a:t>
            </a:r>
            <a:r>
              <a:rPr dirty="0" sz="1050" spc="24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5">
                <a:solidFill>
                  <a:srgbClr val="010103"/>
                </a:solidFill>
                <a:latin typeface="Arial"/>
                <a:cs typeface="Arial"/>
              </a:rPr>
              <a:t>aching</a:t>
            </a:r>
            <a:r>
              <a:rPr dirty="0" sz="1050" spc="11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muscles</a:t>
            </a:r>
            <a:r>
              <a:rPr dirty="0" sz="1050" spc="13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or</a:t>
            </a:r>
            <a:r>
              <a:rPr dirty="0" sz="1050" spc="229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joints.</a:t>
            </a:r>
            <a:r>
              <a:rPr dirty="0" sz="1050" spc="114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010103"/>
                </a:solidFill>
                <a:latin typeface="Arial"/>
                <a:cs typeface="Arial"/>
              </a:rPr>
              <a:t>Symptoms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are</a:t>
            </a:r>
            <a:r>
              <a:rPr dirty="0" sz="1050" spc="29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usually</a:t>
            </a:r>
            <a:r>
              <a:rPr dirty="0" sz="1050" spc="19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time</a:t>
            </a:r>
            <a:r>
              <a:rPr dirty="0" sz="1050" spc="9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limited,</a:t>
            </a:r>
            <a:r>
              <a:rPr dirty="0" sz="1050" spc="13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5">
                <a:solidFill>
                  <a:srgbClr val="010103"/>
                </a:solidFill>
                <a:latin typeface="Arial"/>
                <a:cs typeface="Arial"/>
              </a:rPr>
              <a:t>and</a:t>
            </a:r>
            <a:r>
              <a:rPr dirty="0" sz="1050" spc="20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0">
                <a:solidFill>
                  <a:srgbClr val="010103"/>
                </a:solidFill>
                <a:latin typeface="Arial"/>
                <a:cs typeface="Arial"/>
              </a:rPr>
              <a:t>their</a:t>
            </a:r>
            <a:r>
              <a:rPr dirty="0" sz="1050" spc="13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70">
                <a:solidFill>
                  <a:srgbClr val="010103"/>
                </a:solidFill>
                <a:latin typeface="Arial"/>
                <a:cs typeface="Arial"/>
              </a:rPr>
              <a:t>nature</a:t>
            </a:r>
            <a:r>
              <a:rPr dirty="0" sz="1050" spc="80">
                <a:solidFill>
                  <a:srgbClr val="010103"/>
                </a:solidFill>
                <a:latin typeface="Arial"/>
                <a:cs typeface="Arial"/>
              </a:rPr>
              <a:t> and</a:t>
            </a:r>
            <a:r>
              <a:rPr dirty="0" sz="1050" spc="6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45">
                <a:solidFill>
                  <a:srgbClr val="010103"/>
                </a:solidFill>
                <a:latin typeface="Arial"/>
                <a:cs typeface="Arial"/>
              </a:rPr>
              <a:t>severity</a:t>
            </a:r>
            <a:r>
              <a:rPr dirty="0" sz="1050" spc="50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90">
                <a:solidFill>
                  <a:srgbClr val="010103"/>
                </a:solidFill>
                <a:latin typeface="Arial"/>
                <a:cs typeface="Arial"/>
              </a:rPr>
              <a:t>vary</a:t>
            </a:r>
            <a:r>
              <a:rPr dirty="0" sz="1050" spc="15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10103"/>
                </a:solidFill>
                <a:latin typeface="Arial"/>
                <a:cs typeface="Arial"/>
              </a:rPr>
              <a:t>substantially</a:t>
            </a:r>
            <a:r>
              <a:rPr dirty="0" sz="1050" spc="20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5">
                <a:solidFill>
                  <a:srgbClr val="010103"/>
                </a:solidFill>
                <a:latin typeface="Arial"/>
                <a:cs typeface="Arial"/>
              </a:rPr>
              <a:t>between</a:t>
            </a:r>
            <a:r>
              <a:rPr dirty="0" sz="1050" spc="14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10103"/>
                </a:solidFill>
                <a:latin typeface="Arial"/>
                <a:cs typeface="Arial"/>
              </a:rPr>
              <a:t>women</a:t>
            </a:r>
            <a:r>
              <a:rPr dirty="0" sz="1050" spc="12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10103"/>
                </a:solidFill>
                <a:latin typeface="Arial"/>
                <a:cs typeface="Arial"/>
              </a:rPr>
              <a:t>and</a:t>
            </a:r>
            <a:r>
              <a:rPr dirty="0" sz="1050" spc="254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0">
                <a:solidFill>
                  <a:srgbClr val="010103"/>
                </a:solidFill>
                <a:latin typeface="Arial"/>
                <a:cs typeface="Arial"/>
              </a:rPr>
              <a:t>within</a:t>
            </a:r>
            <a:r>
              <a:rPr dirty="0" sz="1050" spc="114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5">
                <a:solidFill>
                  <a:srgbClr val="010103"/>
                </a:solidFill>
                <a:latin typeface="Arial"/>
                <a:cs typeface="Arial"/>
              </a:rPr>
              <a:t>the</a:t>
            </a:r>
            <a:r>
              <a:rPr dirty="0" sz="1050" spc="13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-20">
                <a:solidFill>
                  <a:srgbClr val="010103"/>
                </a:solidFill>
                <a:latin typeface="Arial"/>
                <a:cs typeface="Arial"/>
              </a:rPr>
              <a:t>same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woman</a:t>
            </a:r>
            <a:r>
              <a:rPr dirty="0" sz="1050" spc="15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5">
                <a:solidFill>
                  <a:srgbClr val="010103"/>
                </a:solidFill>
                <a:latin typeface="Arial"/>
                <a:cs typeface="Arial"/>
              </a:rPr>
              <a:t>over</a:t>
            </a:r>
            <a:r>
              <a:rPr dirty="0" sz="1050" spc="11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time.(l)</a:t>
            </a:r>
            <a:r>
              <a:rPr dirty="0" sz="1050" spc="17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0">
                <a:solidFill>
                  <a:srgbClr val="010103"/>
                </a:solidFill>
                <a:latin typeface="Arial"/>
                <a:cs typeface="Arial"/>
              </a:rPr>
              <a:t>Currently</a:t>
            </a:r>
            <a:r>
              <a:rPr dirty="0" sz="1050" spc="15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5">
                <a:solidFill>
                  <a:srgbClr val="010103"/>
                </a:solidFill>
                <a:latin typeface="Arial"/>
                <a:cs typeface="Arial"/>
              </a:rPr>
              <a:t>there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is</a:t>
            </a:r>
            <a:r>
              <a:rPr dirty="0" sz="1050" spc="4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no</a:t>
            </a:r>
            <a:r>
              <a:rPr dirty="0" sz="1050" spc="14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010103"/>
                </a:solidFill>
                <a:latin typeface="Arial"/>
                <a:cs typeface="Arial"/>
              </a:rPr>
              <a:t>published </a:t>
            </a:r>
            <a:r>
              <a:rPr dirty="0" sz="1050" spc="60">
                <a:solidFill>
                  <a:srgbClr val="010103"/>
                </a:solidFill>
                <a:latin typeface="Arial"/>
                <a:cs typeface="Arial"/>
              </a:rPr>
              <a:t>literature</a:t>
            </a:r>
            <a:r>
              <a:rPr dirty="0" sz="1050" spc="9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0">
                <a:solidFill>
                  <a:srgbClr val="010103"/>
                </a:solidFill>
                <a:latin typeface="Arial"/>
                <a:cs typeface="Arial"/>
              </a:rPr>
              <a:t>on</a:t>
            </a:r>
            <a:r>
              <a:rPr dirty="0" sz="1050" spc="7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0">
                <a:solidFill>
                  <a:srgbClr val="010103"/>
                </a:solidFill>
                <a:latin typeface="Arial"/>
                <a:cs typeface="Arial"/>
              </a:rPr>
              <a:t>the</a:t>
            </a:r>
            <a:r>
              <a:rPr dirty="0" sz="1050" spc="13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impact</a:t>
            </a:r>
            <a:r>
              <a:rPr dirty="0" sz="1050" spc="15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of</a:t>
            </a:r>
            <a:r>
              <a:rPr dirty="0" sz="1050" spc="26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menopause</a:t>
            </a:r>
            <a:r>
              <a:rPr dirty="0" sz="1050" spc="19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0">
                <a:solidFill>
                  <a:srgbClr val="010103"/>
                </a:solidFill>
                <a:latin typeface="Arial"/>
                <a:cs typeface="Arial"/>
              </a:rPr>
              <a:t>on</a:t>
            </a:r>
            <a:r>
              <a:rPr dirty="0" sz="1050" spc="9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0">
                <a:solidFill>
                  <a:srgbClr val="010103"/>
                </a:solidFill>
                <a:latin typeface="Arial"/>
                <a:cs typeface="Arial"/>
              </a:rPr>
              <a:t>working </a:t>
            </a:r>
            <a:r>
              <a:rPr dirty="0" sz="1050" spc="45">
                <a:solidFill>
                  <a:srgbClr val="010103"/>
                </a:solidFill>
                <a:latin typeface="Arial"/>
                <a:cs typeface="Arial"/>
              </a:rPr>
              <a:t>anaesthetists,</a:t>
            </a:r>
            <a:r>
              <a:rPr dirty="0" sz="1050" spc="5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70">
                <a:solidFill>
                  <a:srgbClr val="010103"/>
                </a:solidFill>
                <a:latin typeface="Arial"/>
                <a:cs typeface="Arial"/>
              </a:rPr>
              <a:t>beyond</a:t>
            </a:r>
            <a:r>
              <a:rPr dirty="0" sz="1050" spc="8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5">
                <a:solidFill>
                  <a:srgbClr val="010103"/>
                </a:solidFill>
                <a:latin typeface="Arial"/>
                <a:cs typeface="Arial"/>
              </a:rPr>
              <a:t>the</a:t>
            </a:r>
            <a:r>
              <a:rPr dirty="0" sz="1050" spc="7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0">
                <a:solidFill>
                  <a:srgbClr val="010103"/>
                </a:solidFill>
                <a:latin typeface="Arial"/>
                <a:cs typeface="Arial"/>
              </a:rPr>
              <a:t>recommendations</a:t>
            </a:r>
            <a:r>
              <a:rPr dirty="0" sz="1050" spc="4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made</a:t>
            </a:r>
            <a:r>
              <a:rPr dirty="0" sz="1050" spc="9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for</a:t>
            </a:r>
            <a:r>
              <a:rPr dirty="0" sz="1050" spc="26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-25">
                <a:solidFill>
                  <a:srgbClr val="010103"/>
                </a:solidFill>
                <a:latin typeface="Arial"/>
                <a:cs typeface="Arial"/>
              </a:rPr>
              <a:t>the </a:t>
            </a:r>
            <a:r>
              <a:rPr dirty="0" sz="1050" spc="65">
                <a:solidFill>
                  <a:srgbClr val="010103"/>
                </a:solidFill>
                <a:latin typeface="Arial"/>
                <a:cs typeface="Arial"/>
              </a:rPr>
              <a:t>aging</a:t>
            </a:r>
            <a:r>
              <a:rPr dirty="0" sz="1050" spc="12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10103"/>
                </a:solidFill>
                <a:latin typeface="Arial"/>
                <a:cs typeface="Arial"/>
              </a:rPr>
              <a:t>anaesthetist</a:t>
            </a:r>
            <a:r>
              <a:rPr dirty="0" sz="1050" spc="254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10103"/>
                </a:solidFill>
                <a:latin typeface="Arial"/>
                <a:cs typeface="Arial"/>
              </a:rPr>
              <a:t>in</a:t>
            </a:r>
            <a:r>
              <a:rPr dirty="0" sz="1050" spc="13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10103"/>
                </a:solidFill>
                <a:latin typeface="Arial"/>
                <a:cs typeface="Arial"/>
              </a:rPr>
              <a:t>the</a:t>
            </a:r>
            <a:r>
              <a:rPr dirty="0" sz="1050" spc="229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100" spc="20" b="1">
                <a:solidFill>
                  <a:srgbClr val="010103"/>
                </a:solidFill>
                <a:latin typeface="Arial"/>
                <a:cs typeface="Arial"/>
              </a:rPr>
              <a:t>AAGBI</a:t>
            </a:r>
            <a:r>
              <a:rPr dirty="0" sz="1100" spc="180" b="1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10103"/>
                </a:solidFill>
                <a:latin typeface="Arial"/>
                <a:cs typeface="Arial"/>
              </a:rPr>
              <a:t>publication.</a:t>
            </a:r>
            <a:r>
              <a:rPr dirty="0" sz="1050" spc="15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-25">
                <a:solidFill>
                  <a:srgbClr val="010103"/>
                </a:solidFill>
                <a:latin typeface="Arial"/>
                <a:cs typeface="Arial"/>
              </a:rPr>
              <a:t>(2)</a:t>
            </a:r>
            <a:endParaRPr sz="105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6755181" y="4656626"/>
            <a:ext cx="1692910" cy="528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3300" spc="-325" b="1">
                <a:solidFill>
                  <a:srgbClr val="010103"/>
                </a:solidFill>
                <a:latin typeface="Arial"/>
                <a:cs typeface="Arial"/>
              </a:rPr>
              <a:t>RESULTS</a:t>
            </a:r>
            <a:endParaRPr sz="33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6951713" y="6165015"/>
            <a:ext cx="1681480" cy="3543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2150" spc="-75" b="1">
                <a:solidFill>
                  <a:srgbClr val="75C3D8"/>
                </a:solidFill>
                <a:latin typeface="Arial"/>
                <a:cs typeface="Arial"/>
              </a:rPr>
              <a:t>Anaesthetists</a:t>
            </a:r>
            <a:endParaRPr sz="215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7142929" y="7160898"/>
            <a:ext cx="170815" cy="1758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dirty="0" sz="950" spc="-25">
                <a:solidFill>
                  <a:srgbClr val="4B4D4F"/>
                </a:solidFill>
                <a:latin typeface="Courier New"/>
                <a:cs typeface="Courier New"/>
              </a:rPr>
              <a:t>80</a:t>
            </a:r>
            <a:endParaRPr sz="950">
              <a:latin typeface="Courier New"/>
              <a:cs typeface="Courier New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8305378" y="6958519"/>
            <a:ext cx="332740" cy="224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300" spc="-25" b="1">
                <a:solidFill>
                  <a:srgbClr val="2D3641"/>
                </a:solidFill>
                <a:latin typeface="Arial"/>
                <a:cs typeface="Arial"/>
              </a:rPr>
              <a:t>Age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8539577" y="7484126"/>
            <a:ext cx="193040" cy="1968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dirty="0" sz="1100" spc="-25">
                <a:solidFill>
                  <a:srgbClr val="77777C"/>
                </a:solidFill>
                <a:latin typeface="Courier New"/>
                <a:cs typeface="Courier New"/>
              </a:rPr>
              <a:t>62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9049887" y="5422174"/>
            <a:ext cx="1200150" cy="9518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R="5080">
              <a:lnSpc>
                <a:spcPct val="144700"/>
              </a:lnSpc>
              <a:spcBef>
                <a:spcPts val="95"/>
              </a:spcBef>
            </a:pPr>
            <a:r>
              <a:rPr dirty="0" sz="1050" spc="70">
                <a:solidFill>
                  <a:srgbClr val="4B4D4F"/>
                </a:solidFill>
                <a:latin typeface="Arial"/>
                <a:cs typeface="Arial"/>
              </a:rPr>
              <a:t>Surveyed </a:t>
            </a:r>
            <a:r>
              <a:rPr dirty="0" sz="1050" spc="75">
                <a:solidFill>
                  <a:srgbClr val="4B4D4F"/>
                </a:solidFill>
                <a:latin typeface="Arial"/>
                <a:cs typeface="Arial"/>
              </a:rPr>
              <a:t>on</a:t>
            </a:r>
            <a:r>
              <a:rPr dirty="0" sz="1050" spc="60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z="1050" spc="55">
                <a:solidFill>
                  <a:srgbClr val="4B4D4F"/>
                </a:solidFill>
                <a:latin typeface="Arial"/>
                <a:cs typeface="Arial"/>
              </a:rPr>
              <a:t>how </a:t>
            </a:r>
            <a:r>
              <a:rPr dirty="0" sz="1050" spc="60">
                <a:solidFill>
                  <a:srgbClr val="4B4D4F"/>
                </a:solidFill>
                <a:latin typeface="Arial"/>
                <a:cs typeface="Arial"/>
              </a:rPr>
              <a:t>the</a:t>
            </a:r>
            <a:r>
              <a:rPr dirty="0" sz="1050" spc="50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z="1050" spc="70">
                <a:solidFill>
                  <a:srgbClr val="4B4D4F"/>
                </a:solidFill>
                <a:latin typeface="Arial"/>
                <a:cs typeface="Arial"/>
              </a:rPr>
              <a:t>menopause </a:t>
            </a:r>
            <a:r>
              <a:rPr dirty="0" sz="1050" spc="55">
                <a:solidFill>
                  <a:srgbClr val="4B4D4F"/>
                </a:solidFill>
                <a:latin typeface="Arial"/>
                <a:cs typeface="Arial"/>
              </a:rPr>
              <a:t>transition</a:t>
            </a:r>
            <a:r>
              <a:rPr dirty="0" sz="1050" spc="50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z="1050" spc="45">
                <a:solidFill>
                  <a:srgbClr val="4B4D4F"/>
                </a:solidFill>
                <a:latin typeface="Arial"/>
                <a:cs typeface="Arial"/>
              </a:rPr>
              <a:t>affects </a:t>
            </a:r>
            <a:r>
              <a:rPr dirty="0" sz="1050" spc="50">
                <a:solidFill>
                  <a:srgbClr val="4B4D4F"/>
                </a:solidFill>
                <a:latin typeface="Arial"/>
                <a:cs typeface="Arial"/>
              </a:rPr>
              <a:t>their</a:t>
            </a:r>
            <a:r>
              <a:rPr dirty="0" sz="1050" spc="90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z="1050" spc="60">
                <a:solidFill>
                  <a:srgbClr val="4B4D4F"/>
                </a:solidFill>
                <a:latin typeface="Arial"/>
                <a:cs typeface="Arial"/>
              </a:rPr>
              <a:t>working</a:t>
            </a:r>
            <a:r>
              <a:rPr dirty="0" sz="1050" spc="145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z="1050" spc="-20">
                <a:solidFill>
                  <a:srgbClr val="4B4D4F"/>
                </a:solidFill>
                <a:latin typeface="Arial"/>
                <a:cs typeface="Arial"/>
              </a:rPr>
              <a:t>life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17" name="object 17" descr=""/>
          <p:cNvGrpSpPr/>
          <p:nvPr/>
        </p:nvGrpSpPr>
        <p:grpSpPr>
          <a:xfrm>
            <a:off x="11993840" y="5858664"/>
            <a:ext cx="372745" cy="330835"/>
            <a:chOff x="11993840" y="5858664"/>
            <a:chExt cx="372745" cy="330835"/>
          </a:xfrm>
        </p:grpSpPr>
        <p:sp>
          <p:nvSpPr>
            <p:cNvPr id="18" name="object 18" descr=""/>
            <p:cNvSpPr/>
            <p:nvPr/>
          </p:nvSpPr>
          <p:spPr>
            <a:xfrm>
              <a:off x="11993840" y="5858664"/>
              <a:ext cx="192405" cy="330835"/>
            </a:xfrm>
            <a:custGeom>
              <a:avLst/>
              <a:gdLst/>
              <a:ahLst/>
              <a:cxnLst/>
              <a:rect l="l" t="t" r="r" b="b"/>
              <a:pathLst>
                <a:path w="192404" h="330835">
                  <a:moveTo>
                    <a:pt x="192132" y="330303"/>
                  </a:moveTo>
                  <a:lnTo>
                    <a:pt x="0" y="330303"/>
                  </a:lnTo>
                  <a:lnTo>
                    <a:pt x="0" y="0"/>
                  </a:lnTo>
                  <a:lnTo>
                    <a:pt x="192132" y="0"/>
                  </a:lnTo>
                  <a:lnTo>
                    <a:pt x="192132" y="330303"/>
                  </a:lnTo>
                  <a:close/>
                </a:path>
              </a:pathLst>
            </a:custGeom>
            <a:solidFill>
              <a:srgbClr val="E4E6F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12217116" y="5858664"/>
              <a:ext cx="149225" cy="330835"/>
            </a:xfrm>
            <a:custGeom>
              <a:avLst/>
              <a:gdLst/>
              <a:ahLst/>
              <a:cxnLst/>
              <a:rect l="l" t="t" r="r" b="b"/>
              <a:pathLst>
                <a:path w="149225" h="330835">
                  <a:moveTo>
                    <a:pt x="149004" y="330303"/>
                  </a:moveTo>
                  <a:lnTo>
                    <a:pt x="0" y="330303"/>
                  </a:lnTo>
                  <a:lnTo>
                    <a:pt x="0" y="0"/>
                  </a:lnTo>
                  <a:lnTo>
                    <a:pt x="149004" y="0"/>
                  </a:lnTo>
                  <a:lnTo>
                    <a:pt x="149004" y="330303"/>
                  </a:lnTo>
                  <a:close/>
                </a:path>
              </a:pathLst>
            </a:custGeom>
            <a:solidFill>
              <a:srgbClr val="C8C8F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11449075" y="5274536"/>
            <a:ext cx="2774950" cy="89725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421640" marR="5080" indent="-288290">
              <a:lnSpc>
                <a:spcPct val="144500"/>
              </a:lnSpc>
              <a:spcBef>
                <a:spcPts val="90"/>
              </a:spcBef>
            </a:pPr>
            <a:r>
              <a:rPr dirty="0" sz="1250" spc="80">
                <a:solidFill>
                  <a:srgbClr val="4B4D4F"/>
                </a:solidFill>
                <a:latin typeface="Arial"/>
                <a:cs typeface="Arial"/>
              </a:rPr>
              <a:t>reported</a:t>
            </a:r>
            <a:r>
              <a:rPr dirty="0" sz="1250" spc="60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z="1250" spc="85">
                <a:solidFill>
                  <a:srgbClr val="4B4D4F"/>
                </a:solidFill>
                <a:latin typeface="Arial"/>
                <a:cs typeface="Arial"/>
              </a:rPr>
              <a:t>symptoms</a:t>
            </a:r>
            <a:r>
              <a:rPr dirty="0" sz="1250" spc="100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z="1250" spc="65">
                <a:solidFill>
                  <a:srgbClr val="4B4D4F"/>
                </a:solidFill>
                <a:latin typeface="Arial"/>
                <a:cs typeface="Arial"/>
              </a:rPr>
              <a:t>impacting</a:t>
            </a:r>
            <a:r>
              <a:rPr dirty="0" sz="1250" spc="130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z="1250" spc="50">
                <a:solidFill>
                  <a:srgbClr val="4B4D4F"/>
                </a:solidFill>
                <a:latin typeface="Arial"/>
                <a:cs typeface="Arial"/>
              </a:rPr>
              <a:t>on </a:t>
            </a:r>
            <a:r>
              <a:rPr dirty="0" sz="1250" spc="65">
                <a:solidFill>
                  <a:srgbClr val="4B4D4F"/>
                </a:solidFill>
                <a:latin typeface="Arial"/>
                <a:cs typeface="Arial"/>
              </a:rPr>
              <a:t>physical</a:t>
            </a:r>
            <a:r>
              <a:rPr dirty="0" sz="1250" spc="95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z="1250" spc="60">
                <a:solidFill>
                  <a:srgbClr val="4B4D4F"/>
                </a:solidFill>
                <a:latin typeface="Arial"/>
                <a:cs typeface="Arial"/>
              </a:rPr>
              <a:t>or</a:t>
            </a:r>
            <a:r>
              <a:rPr dirty="0" sz="1250" spc="65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z="1250" spc="75">
                <a:solidFill>
                  <a:srgbClr val="4B4D4F"/>
                </a:solidFill>
                <a:latin typeface="Arial"/>
                <a:cs typeface="Arial"/>
              </a:rPr>
              <a:t>mental</a:t>
            </a:r>
            <a:r>
              <a:rPr dirty="0" sz="1250" spc="65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z="1250" spc="70">
                <a:solidFill>
                  <a:srgbClr val="4B4D4F"/>
                </a:solidFill>
                <a:latin typeface="Arial"/>
                <a:cs typeface="Arial"/>
              </a:rPr>
              <a:t>health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9"/>
              </a:spcBef>
            </a:pPr>
            <a:r>
              <a:rPr dirty="0" sz="1050">
                <a:solidFill>
                  <a:srgbClr val="4B4D4F"/>
                </a:solidFill>
                <a:latin typeface="Arial"/>
                <a:cs typeface="Arial"/>
              </a:rPr>
              <a:t>physical</a:t>
            </a:r>
            <a:r>
              <a:rPr dirty="0" sz="1050" spc="155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z="1850" spc="-45" b="1">
                <a:solidFill>
                  <a:srgbClr val="B8BAF6"/>
                </a:solidFill>
                <a:latin typeface="Times New Roman"/>
                <a:cs typeface="Times New Roman"/>
              </a:rPr>
              <a:t>-</a:t>
            </a:r>
            <a:r>
              <a:rPr dirty="0" sz="1850" spc="-10" b="1">
                <a:solidFill>
                  <a:srgbClr val="B8BAF6"/>
                </a:solidFill>
                <a:latin typeface="Times New Roman"/>
                <a:cs typeface="Times New Roman"/>
              </a:rPr>
              <a:t>t:=·</a:t>
            </a:r>
            <a:r>
              <a:rPr dirty="0" sz="1850" spc="-10" b="1">
                <a:solidFill>
                  <a:srgbClr val="77777C"/>
                </a:solidFill>
                <a:latin typeface="Times New Roman"/>
                <a:cs typeface="Times New Roman"/>
              </a:rPr>
              <a:t>2.o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1514588" y="6148995"/>
            <a:ext cx="440055" cy="1898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dirty="0" sz="1050" spc="-10">
                <a:solidFill>
                  <a:srgbClr val="4B4D4F"/>
                </a:solidFill>
                <a:latin typeface="Arial"/>
                <a:cs typeface="Arial"/>
              </a:rPr>
              <a:t>mental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22" name="object 22" descr=""/>
          <p:cNvGrpSpPr/>
          <p:nvPr/>
        </p:nvGrpSpPr>
        <p:grpSpPr>
          <a:xfrm>
            <a:off x="11989928" y="6097100"/>
            <a:ext cx="727075" cy="556260"/>
            <a:chOff x="11989928" y="6097100"/>
            <a:chExt cx="727075" cy="556260"/>
          </a:xfrm>
        </p:grpSpPr>
        <p:sp>
          <p:nvSpPr>
            <p:cNvPr id="23" name="object 23" descr=""/>
            <p:cNvSpPr/>
            <p:nvPr/>
          </p:nvSpPr>
          <p:spPr>
            <a:xfrm>
              <a:off x="11989928" y="6097100"/>
              <a:ext cx="227329" cy="556260"/>
            </a:xfrm>
            <a:custGeom>
              <a:avLst/>
              <a:gdLst/>
              <a:ahLst/>
              <a:cxnLst/>
              <a:rect l="l" t="t" r="r" b="b"/>
              <a:pathLst>
                <a:path w="227329" h="556259">
                  <a:moveTo>
                    <a:pt x="227066" y="555877"/>
                  </a:moveTo>
                  <a:lnTo>
                    <a:pt x="0" y="555877"/>
                  </a:lnTo>
                  <a:lnTo>
                    <a:pt x="0" y="0"/>
                  </a:lnTo>
                  <a:lnTo>
                    <a:pt x="227066" y="0"/>
                  </a:lnTo>
                  <a:lnTo>
                    <a:pt x="227066" y="555877"/>
                  </a:lnTo>
                  <a:close/>
                </a:path>
              </a:pathLst>
            </a:custGeom>
            <a:solidFill>
              <a:srgbClr val="E4E6F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12304403" y="6097100"/>
              <a:ext cx="412115" cy="556260"/>
            </a:xfrm>
            <a:custGeom>
              <a:avLst/>
              <a:gdLst/>
              <a:ahLst/>
              <a:cxnLst/>
              <a:rect l="l" t="t" r="r" b="b"/>
              <a:pathLst>
                <a:path w="412115" h="556259">
                  <a:moveTo>
                    <a:pt x="412044" y="555877"/>
                  </a:moveTo>
                  <a:lnTo>
                    <a:pt x="0" y="555877"/>
                  </a:lnTo>
                  <a:lnTo>
                    <a:pt x="0" y="0"/>
                  </a:lnTo>
                  <a:lnTo>
                    <a:pt x="412044" y="0"/>
                  </a:lnTo>
                  <a:lnTo>
                    <a:pt x="412044" y="555877"/>
                  </a:lnTo>
                  <a:close/>
                </a:path>
              </a:pathLst>
            </a:custGeom>
            <a:solidFill>
              <a:srgbClr val="C8C8F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 descr=""/>
          <p:cNvSpPr txBox="1"/>
          <p:nvPr/>
        </p:nvSpPr>
        <p:spPr>
          <a:xfrm>
            <a:off x="11654444" y="6106771"/>
            <a:ext cx="1544955" cy="5080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dirty="0" sz="1050" spc="60">
                <a:solidFill>
                  <a:srgbClr val="4B4D4F"/>
                </a:solidFill>
                <a:latin typeface="Arial"/>
                <a:cs typeface="Arial"/>
              </a:rPr>
              <a:t>both</a:t>
            </a:r>
            <a:r>
              <a:rPr dirty="0" sz="1050" spc="50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z="3150" spc="-395" b="1">
                <a:solidFill>
                  <a:srgbClr val="B8BAF6"/>
                </a:solidFill>
                <a:latin typeface="Times New Roman"/>
                <a:cs typeface="Times New Roman"/>
              </a:rPr>
              <a:t>--</a:t>
            </a:r>
            <a:r>
              <a:rPr dirty="0" sz="3150" spc="-525" b="1">
                <a:solidFill>
                  <a:srgbClr val="B8BAF6"/>
                </a:solidFill>
                <a:latin typeface="Times New Roman"/>
                <a:cs typeface="Times New Roman"/>
              </a:rPr>
              <a:t>===::-</a:t>
            </a:r>
            <a:r>
              <a:rPr dirty="0" sz="3150" spc="-540" b="1">
                <a:solidFill>
                  <a:srgbClr val="B8BAF6"/>
                </a:solidFill>
                <a:latin typeface="Times New Roman"/>
                <a:cs typeface="Times New Roman"/>
              </a:rPr>
              <a:t>:</a:t>
            </a:r>
            <a:r>
              <a:rPr dirty="0" sz="3150" spc="-540" b="1">
                <a:solidFill>
                  <a:srgbClr val="77777C"/>
                </a:solidFill>
                <a:latin typeface="Times New Roman"/>
                <a:cs typeface="Times New Roman"/>
              </a:rPr>
              <a:t>46</a:t>
            </a:r>
            <a:endParaRPr sz="3150">
              <a:latin typeface="Times New Roman"/>
              <a:cs typeface="Times New Roman"/>
            </a:endParaRPr>
          </a:p>
        </p:txBody>
      </p:sp>
      <p:sp>
        <p:nvSpPr>
          <p:cNvPr id="26" name="object 26" descr=""/>
          <p:cNvSpPr/>
          <p:nvPr/>
        </p:nvSpPr>
        <p:spPr>
          <a:xfrm>
            <a:off x="12563654" y="6501348"/>
            <a:ext cx="175260" cy="187325"/>
          </a:xfrm>
          <a:custGeom>
            <a:avLst/>
            <a:gdLst/>
            <a:ahLst/>
            <a:cxnLst/>
            <a:rect l="l" t="t" r="r" b="b"/>
            <a:pathLst>
              <a:path w="175259" h="187325">
                <a:moveTo>
                  <a:pt x="174666" y="186714"/>
                </a:moveTo>
                <a:lnTo>
                  <a:pt x="0" y="186714"/>
                </a:lnTo>
                <a:lnTo>
                  <a:pt x="0" y="0"/>
                </a:lnTo>
                <a:lnTo>
                  <a:pt x="174666" y="0"/>
                </a:lnTo>
                <a:lnTo>
                  <a:pt x="174666" y="186714"/>
                </a:lnTo>
                <a:close/>
              </a:path>
            </a:pathLst>
          </a:custGeom>
          <a:solidFill>
            <a:srgbClr val="C8C8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 descr=""/>
          <p:cNvSpPr txBox="1"/>
          <p:nvPr/>
        </p:nvSpPr>
        <p:spPr>
          <a:xfrm>
            <a:off x="11492738" y="6494064"/>
            <a:ext cx="2887345" cy="1898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  <a:tabLst>
                <a:tab pos="1070610" algn="l"/>
              </a:tabLst>
            </a:pPr>
            <a:r>
              <a:rPr dirty="0" sz="1050">
                <a:solidFill>
                  <a:srgbClr val="4B4D4F"/>
                </a:solidFill>
                <a:latin typeface="Arial"/>
                <a:cs typeface="Arial"/>
              </a:rPr>
              <a:t>ne1</a:t>
            </a:r>
            <a:r>
              <a:rPr dirty="0" sz="1050" spc="440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z="1050" spc="-25">
                <a:solidFill>
                  <a:srgbClr val="4B4D4F"/>
                </a:solidFill>
                <a:latin typeface="Arial"/>
                <a:cs typeface="Arial"/>
              </a:rPr>
              <a:t>er</a:t>
            </a:r>
            <a:r>
              <a:rPr dirty="0" sz="1050">
                <a:solidFill>
                  <a:srgbClr val="4B4D4F"/>
                </a:solidFill>
                <a:latin typeface="Arial"/>
                <a:cs typeface="Arial"/>
              </a:rPr>
              <a:t>	</a:t>
            </a:r>
            <a:r>
              <a:rPr dirty="0" sz="1050" spc="520">
                <a:solidFill>
                  <a:srgbClr val="B8BAF6"/>
                </a:solidFill>
                <a:latin typeface="Arial"/>
                <a:cs typeface="Arial"/>
              </a:rPr>
              <a:t>:-</a:t>
            </a:r>
            <a:r>
              <a:rPr dirty="0" sz="1050" spc="500">
                <a:solidFill>
                  <a:srgbClr val="9EBDE9"/>
                </a:solidFill>
                <a:latin typeface="Arial"/>
                <a:cs typeface="Arial"/>
              </a:rPr>
              <a:t>...-</a:t>
            </a:r>
            <a:r>
              <a:rPr dirty="0" sz="1050" spc="565">
                <a:solidFill>
                  <a:srgbClr val="9EBDE9"/>
                </a:solidFill>
                <a:latin typeface="Arial"/>
                <a:cs typeface="Arial"/>
              </a:rPr>
              <a:t>-</a:t>
            </a:r>
            <a:r>
              <a:rPr dirty="0" sz="1050" spc="570">
                <a:solidFill>
                  <a:srgbClr val="75C3D8"/>
                </a:solidFill>
                <a:latin typeface="Arial"/>
                <a:cs typeface="Arial"/>
              </a:rPr>
              <a:t>--------</a:t>
            </a:r>
            <a:r>
              <a:rPr dirty="0" sz="1050" spc="520">
                <a:solidFill>
                  <a:srgbClr val="75C3D8"/>
                </a:solidFill>
                <a:latin typeface="Arial"/>
                <a:cs typeface="Arial"/>
              </a:rPr>
              <a:t>-</a:t>
            </a:r>
            <a:endParaRPr sz="105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12002432" y="6801271"/>
            <a:ext cx="233362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  <a:tabLst>
                <a:tab pos="1937385" algn="l"/>
              </a:tabLst>
            </a:pPr>
            <a:r>
              <a:rPr dirty="0" sz="1100" spc="910">
                <a:solidFill>
                  <a:srgbClr val="4B4D4F"/>
                </a:solidFill>
                <a:latin typeface="Arial"/>
                <a:cs typeface="Arial"/>
              </a:rPr>
              <a:t>0</a:t>
            </a:r>
            <a:r>
              <a:rPr dirty="0" sz="1100">
                <a:solidFill>
                  <a:srgbClr val="4B4D4F"/>
                </a:solidFill>
                <a:latin typeface="Arial"/>
                <a:cs typeface="Arial"/>
              </a:rPr>
              <a:t>	</a:t>
            </a:r>
            <a:r>
              <a:rPr dirty="0" sz="1150" spc="905">
                <a:solidFill>
                  <a:srgbClr val="4B4D4F"/>
                </a:solidFill>
                <a:latin typeface="Times New Roman"/>
                <a:cs typeface="Times New Roman"/>
              </a:rPr>
              <a:t>50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15704512" y="5129815"/>
            <a:ext cx="2894330" cy="114363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850900">
              <a:lnSpc>
                <a:spcPts val="1515"/>
              </a:lnSpc>
              <a:spcBef>
                <a:spcPts val="135"/>
              </a:spcBef>
            </a:pPr>
            <a:r>
              <a:rPr dirty="0" sz="1500" spc="140" b="1">
                <a:solidFill>
                  <a:srgbClr val="4B4D4F"/>
                </a:solidFill>
                <a:latin typeface="Times New Roman"/>
                <a:cs typeface="Times New Roman"/>
              </a:rPr>
              <a:t>T</a:t>
            </a:r>
            <a:r>
              <a:rPr dirty="0" sz="1500" spc="140" b="1">
                <a:solidFill>
                  <a:srgbClr val="62676B"/>
                </a:solidFill>
                <a:latin typeface="Times New Roman"/>
                <a:cs typeface="Times New Roman"/>
              </a:rPr>
              <a:t>36%</a:t>
            </a:r>
            <a:endParaRPr sz="1500">
              <a:latin typeface="Times New Roman"/>
              <a:cs typeface="Times New Roman"/>
            </a:endParaRPr>
          </a:p>
          <a:p>
            <a:pPr marL="941069">
              <a:lnSpc>
                <a:spcPts val="2475"/>
              </a:lnSpc>
              <a:tabLst>
                <a:tab pos="2767965" algn="l"/>
              </a:tabLst>
            </a:pPr>
            <a:r>
              <a:rPr dirty="0" u="heavy" sz="2300">
                <a:solidFill>
                  <a:srgbClr val="4B4D4F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heavy" sz="2300" spc="60">
                <a:solidFill>
                  <a:srgbClr val="4B4D4F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endParaRPr sz="2300">
              <a:latin typeface="Times New Roman"/>
              <a:cs typeface="Times New Roman"/>
            </a:endParaRPr>
          </a:p>
          <a:p>
            <a:pPr marL="665480" marR="206375" indent="-666115">
              <a:lnSpc>
                <a:spcPct val="131000"/>
              </a:lnSpc>
              <a:spcBef>
                <a:spcPts val="1470"/>
              </a:spcBef>
            </a:pPr>
            <a:r>
              <a:rPr dirty="0" sz="1050">
                <a:solidFill>
                  <a:srgbClr val="4B4D4F"/>
                </a:solidFill>
                <a:latin typeface="Arial"/>
                <a:cs typeface="Arial"/>
              </a:rPr>
              <a:t>Have</a:t>
            </a:r>
            <a:r>
              <a:rPr dirty="0" sz="1050" spc="185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4B4D4F"/>
                </a:solidFill>
                <a:latin typeface="Arial"/>
                <a:cs typeface="Arial"/>
              </a:rPr>
              <a:t>e</a:t>
            </a:r>
            <a:r>
              <a:rPr dirty="0" sz="1050">
                <a:solidFill>
                  <a:srgbClr val="62676B"/>
                </a:solidFill>
                <a:latin typeface="Arial"/>
                <a:cs typeface="Arial"/>
              </a:rPr>
              <a:t>i</a:t>
            </a:r>
            <a:r>
              <a:rPr dirty="0" sz="1050">
                <a:solidFill>
                  <a:srgbClr val="4B4D4F"/>
                </a:solidFill>
                <a:latin typeface="Arial"/>
                <a:cs typeface="Arial"/>
              </a:rPr>
              <a:t>ther</a:t>
            </a:r>
            <a:r>
              <a:rPr dirty="0" sz="1050" spc="30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4B4D4F"/>
                </a:solidFill>
                <a:latin typeface="Arial"/>
                <a:cs typeface="Arial"/>
              </a:rPr>
              <a:t>made</a:t>
            </a:r>
            <a:r>
              <a:rPr dirty="0" sz="1050" spc="145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4B4D4F"/>
                </a:solidFill>
                <a:latin typeface="Arial"/>
                <a:cs typeface="Arial"/>
              </a:rPr>
              <a:t>changes</a:t>
            </a:r>
            <a:r>
              <a:rPr dirty="0" sz="1050" spc="175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4B4D4F"/>
                </a:solidFill>
                <a:latin typeface="Arial"/>
                <a:cs typeface="Arial"/>
              </a:rPr>
              <a:t>to</a:t>
            </a:r>
            <a:r>
              <a:rPr dirty="0" sz="1050" spc="85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4B4D4F"/>
                </a:solidFill>
                <a:latin typeface="Arial"/>
                <a:cs typeface="Arial"/>
              </a:rPr>
              <a:t>the</a:t>
            </a:r>
            <a:r>
              <a:rPr dirty="0" sz="1050" spc="105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4B4D4F"/>
                </a:solidFill>
                <a:latin typeface="Arial"/>
                <a:cs typeface="Arial"/>
              </a:rPr>
              <a:t>way</a:t>
            </a:r>
            <a:r>
              <a:rPr dirty="0" sz="1050" spc="155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z="1050" spc="-20">
                <a:solidFill>
                  <a:srgbClr val="4B4D4F"/>
                </a:solidFill>
                <a:latin typeface="Arial"/>
                <a:cs typeface="Arial"/>
              </a:rPr>
              <a:t>they </a:t>
            </a:r>
            <a:r>
              <a:rPr dirty="0" sz="1050">
                <a:solidFill>
                  <a:srgbClr val="4B4D4F"/>
                </a:solidFill>
                <a:latin typeface="Arial"/>
                <a:cs typeface="Arial"/>
              </a:rPr>
              <a:t>work</a:t>
            </a:r>
            <a:r>
              <a:rPr dirty="0" sz="1050">
                <a:solidFill>
                  <a:srgbClr val="77777C"/>
                </a:solidFill>
                <a:latin typeface="Arial"/>
                <a:cs typeface="Arial"/>
              </a:rPr>
              <a:t>,</a:t>
            </a:r>
            <a:r>
              <a:rPr dirty="0" sz="1050" spc="10">
                <a:solidFill>
                  <a:srgbClr val="77777C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4B4D4F"/>
                </a:solidFill>
                <a:latin typeface="Arial"/>
                <a:cs typeface="Arial"/>
              </a:rPr>
              <a:t>or</a:t>
            </a:r>
            <a:r>
              <a:rPr dirty="0" sz="1050" spc="190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4B4D4F"/>
                </a:solidFill>
                <a:latin typeface="Arial"/>
                <a:cs typeface="Arial"/>
              </a:rPr>
              <a:t>wou</a:t>
            </a:r>
            <a:r>
              <a:rPr dirty="0" sz="1050">
                <a:solidFill>
                  <a:srgbClr val="62676B"/>
                </a:solidFill>
                <a:latin typeface="Arial"/>
                <a:cs typeface="Arial"/>
              </a:rPr>
              <a:t>l</a:t>
            </a:r>
            <a:r>
              <a:rPr dirty="0" sz="1050">
                <a:solidFill>
                  <a:srgbClr val="4B4D4F"/>
                </a:solidFill>
                <a:latin typeface="Arial"/>
                <a:cs typeface="Arial"/>
              </a:rPr>
              <a:t>d</a:t>
            </a:r>
            <a:r>
              <a:rPr dirty="0" sz="1050" spc="95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4B4D4F"/>
                </a:solidFill>
                <a:latin typeface="Arial"/>
                <a:cs typeface="Arial"/>
              </a:rPr>
              <a:t>like</a:t>
            </a:r>
            <a:r>
              <a:rPr dirty="0" sz="1050" spc="125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z="1050" spc="-25">
                <a:solidFill>
                  <a:srgbClr val="4B4D4F"/>
                </a:solidFill>
                <a:latin typeface="Arial"/>
                <a:cs typeface="Arial"/>
              </a:rPr>
              <a:t>to</a:t>
            </a:r>
            <a:r>
              <a:rPr dirty="0" sz="1050" spc="-25">
                <a:solidFill>
                  <a:srgbClr val="62676B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15575633" y="6823399"/>
            <a:ext cx="2588895" cy="3054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" marR="5080" indent="-1905">
              <a:lnSpc>
                <a:spcPct val="107900"/>
              </a:lnSpc>
              <a:spcBef>
                <a:spcPts val="95"/>
              </a:spcBef>
            </a:pPr>
            <a:r>
              <a:rPr dirty="0" sz="850" spc="50">
                <a:solidFill>
                  <a:srgbClr val="2D3641"/>
                </a:solidFill>
                <a:latin typeface="Arial"/>
                <a:cs typeface="Arial"/>
              </a:rPr>
              <a:t>Have</a:t>
            </a:r>
            <a:r>
              <a:rPr dirty="0" sz="850" spc="-20">
                <a:solidFill>
                  <a:srgbClr val="2D36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3641"/>
                </a:solidFill>
                <a:latin typeface="Arial"/>
                <a:cs typeface="Arial"/>
              </a:rPr>
              <a:t>you</a:t>
            </a:r>
            <a:r>
              <a:rPr dirty="0" sz="850" spc="30">
                <a:solidFill>
                  <a:srgbClr val="2D36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3641"/>
                </a:solidFill>
                <a:latin typeface="Arial"/>
                <a:cs typeface="Arial"/>
              </a:rPr>
              <a:t>made</a:t>
            </a:r>
            <a:r>
              <a:rPr dirty="0" sz="850" spc="-30">
                <a:solidFill>
                  <a:srgbClr val="2D36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3641"/>
                </a:solidFill>
                <a:latin typeface="Arial"/>
                <a:cs typeface="Arial"/>
              </a:rPr>
              <a:t>changes</a:t>
            </a:r>
            <a:r>
              <a:rPr dirty="0" sz="850" spc="20">
                <a:solidFill>
                  <a:srgbClr val="2D36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3641"/>
                </a:solidFill>
                <a:latin typeface="Arial"/>
                <a:cs typeface="Arial"/>
              </a:rPr>
              <a:t>to</a:t>
            </a:r>
            <a:r>
              <a:rPr dirty="0" sz="850" spc="190">
                <a:solidFill>
                  <a:srgbClr val="2D3641"/>
                </a:solidFill>
                <a:latin typeface="Arial"/>
                <a:cs typeface="Arial"/>
              </a:rPr>
              <a:t> </a:t>
            </a:r>
            <a:r>
              <a:rPr dirty="0" sz="850" spc="65">
                <a:solidFill>
                  <a:srgbClr val="2D3641"/>
                </a:solidFill>
                <a:latin typeface="Arial"/>
                <a:cs typeface="Arial"/>
              </a:rPr>
              <a:t>your</a:t>
            </a:r>
            <a:r>
              <a:rPr dirty="0" sz="850" spc="25">
                <a:solidFill>
                  <a:srgbClr val="2D3641"/>
                </a:solidFill>
                <a:latin typeface="Arial"/>
                <a:cs typeface="Arial"/>
              </a:rPr>
              <a:t> </a:t>
            </a:r>
            <a:r>
              <a:rPr dirty="0" sz="850" spc="75">
                <a:solidFill>
                  <a:srgbClr val="2D3641"/>
                </a:solidFill>
                <a:latin typeface="Arial"/>
                <a:cs typeface="Arial"/>
              </a:rPr>
              <a:t>working</a:t>
            </a:r>
            <a:r>
              <a:rPr dirty="0" sz="850" spc="-50">
                <a:solidFill>
                  <a:srgbClr val="2D3641"/>
                </a:solidFill>
                <a:latin typeface="Arial"/>
                <a:cs typeface="Arial"/>
              </a:rPr>
              <a:t> </a:t>
            </a:r>
            <a:r>
              <a:rPr dirty="0" sz="850" spc="75">
                <a:solidFill>
                  <a:srgbClr val="2D3641"/>
                </a:solidFill>
                <a:latin typeface="Arial"/>
                <a:cs typeface="Arial"/>
              </a:rPr>
              <a:t>life</a:t>
            </a:r>
            <a:r>
              <a:rPr dirty="0" sz="850" spc="-75">
                <a:solidFill>
                  <a:srgbClr val="2D3641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2D3641"/>
                </a:solidFill>
                <a:latin typeface="Arial"/>
                <a:cs typeface="Arial"/>
              </a:rPr>
              <a:t>as</a:t>
            </a:r>
            <a:r>
              <a:rPr dirty="0" sz="850" spc="-90">
                <a:solidFill>
                  <a:srgbClr val="2D3641"/>
                </a:solidFill>
                <a:latin typeface="Arial"/>
                <a:cs typeface="Arial"/>
              </a:rPr>
              <a:t> </a:t>
            </a:r>
            <a:r>
              <a:rPr dirty="0" sz="850" spc="-50">
                <a:solidFill>
                  <a:srgbClr val="2D3641"/>
                </a:solidFill>
                <a:latin typeface="Arial"/>
                <a:cs typeface="Arial"/>
              </a:rPr>
              <a:t>a</a:t>
            </a:r>
            <a:r>
              <a:rPr dirty="0" sz="850" spc="50">
                <a:solidFill>
                  <a:srgbClr val="2D3641"/>
                </a:solidFill>
                <a:latin typeface="Arial"/>
                <a:cs typeface="Arial"/>
              </a:rPr>
              <a:t> result</a:t>
            </a:r>
            <a:r>
              <a:rPr dirty="0" sz="850" spc="-35">
                <a:solidFill>
                  <a:srgbClr val="2D3641"/>
                </a:solidFill>
                <a:latin typeface="Arial"/>
                <a:cs typeface="Arial"/>
              </a:rPr>
              <a:t> </a:t>
            </a:r>
            <a:r>
              <a:rPr dirty="0" sz="850" spc="55">
                <a:solidFill>
                  <a:srgbClr val="2D3641"/>
                </a:solidFill>
                <a:latin typeface="Arial"/>
                <a:cs typeface="Arial"/>
              </a:rPr>
              <a:t>of</a:t>
            </a:r>
            <a:r>
              <a:rPr dirty="0" sz="850" spc="-15">
                <a:solidFill>
                  <a:srgbClr val="2D3641"/>
                </a:solidFill>
                <a:latin typeface="Arial"/>
                <a:cs typeface="Arial"/>
              </a:rPr>
              <a:t> </a:t>
            </a:r>
            <a:r>
              <a:rPr dirty="0" sz="850" spc="65">
                <a:solidFill>
                  <a:srgbClr val="2D3641"/>
                </a:solidFill>
                <a:latin typeface="Arial"/>
                <a:cs typeface="Arial"/>
              </a:rPr>
              <a:t>your</a:t>
            </a:r>
            <a:r>
              <a:rPr dirty="0" sz="850">
                <a:solidFill>
                  <a:srgbClr val="2D3641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2D3641"/>
                </a:solidFill>
                <a:latin typeface="Arial"/>
                <a:cs typeface="Arial"/>
              </a:rPr>
              <a:t>symptoms?</a:t>
            </a:r>
            <a:endParaRPr sz="85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7151940" y="7632633"/>
            <a:ext cx="139065" cy="10871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dirty="0" sz="900" spc="-25">
                <a:solidFill>
                  <a:srgbClr val="4B4D4F"/>
                </a:solidFill>
                <a:latin typeface="Times New Roman"/>
                <a:cs typeface="Times New Roman"/>
              </a:rPr>
              <a:t>60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2540">
              <a:lnSpc>
                <a:spcPct val="100000"/>
              </a:lnSpc>
            </a:pPr>
            <a:r>
              <a:rPr dirty="0" sz="900" spc="-25">
                <a:solidFill>
                  <a:srgbClr val="4B4D4F"/>
                </a:solidFill>
                <a:latin typeface="Times New Roman"/>
                <a:cs typeface="Times New Roman"/>
              </a:rPr>
              <a:t>40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2540">
              <a:lnSpc>
                <a:spcPct val="100000"/>
              </a:lnSpc>
              <a:spcBef>
                <a:spcPts val="5"/>
              </a:spcBef>
            </a:pPr>
            <a:r>
              <a:rPr dirty="0" sz="900" spc="-25">
                <a:solidFill>
                  <a:srgbClr val="4B4D4F"/>
                </a:solidFill>
                <a:latin typeface="Times New Roman"/>
                <a:cs typeface="Times New Roman"/>
              </a:rPr>
              <a:t>20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7375281" y="8876034"/>
            <a:ext cx="510540" cy="1828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  <a:tabLst>
                <a:tab pos="205740" algn="l"/>
                <a:tab pos="497205" algn="l"/>
              </a:tabLst>
            </a:pPr>
            <a:r>
              <a:rPr dirty="0" u="heavy" sz="1000">
                <a:solidFill>
                  <a:srgbClr val="77777C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dirty="0" u="heavy" sz="1000" spc="20">
                <a:solidFill>
                  <a:srgbClr val="77777C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</a:t>
            </a:r>
            <a:r>
              <a:rPr dirty="0" u="heavy" sz="1000">
                <a:solidFill>
                  <a:srgbClr val="77777C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7218256" y="8896415"/>
            <a:ext cx="2527300" cy="4349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377440">
              <a:lnSpc>
                <a:spcPts val="1080"/>
              </a:lnSpc>
              <a:spcBef>
                <a:spcPts val="105"/>
              </a:spcBef>
            </a:pPr>
            <a:r>
              <a:rPr dirty="0" sz="1000" spc="50">
                <a:solidFill>
                  <a:srgbClr val="77777C"/>
                </a:solidFill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ts val="960"/>
              </a:lnSpc>
            </a:pPr>
            <a:r>
              <a:rPr dirty="0" sz="900" spc="40">
                <a:solidFill>
                  <a:srgbClr val="4B4D4F"/>
                </a:solidFill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  <a:p>
            <a:pPr marL="250190">
              <a:lnSpc>
                <a:spcPct val="100000"/>
              </a:lnSpc>
              <a:spcBef>
                <a:spcPts val="90"/>
              </a:spcBef>
              <a:tabLst>
                <a:tab pos="754380" algn="l"/>
                <a:tab pos="1255395" algn="l"/>
                <a:tab pos="1762125" algn="l"/>
                <a:tab pos="2317750" algn="l"/>
              </a:tabLst>
            </a:pPr>
            <a:r>
              <a:rPr dirty="0" sz="900" spc="50">
                <a:solidFill>
                  <a:srgbClr val="4B4D4F"/>
                </a:solidFill>
                <a:latin typeface="Times New Roman"/>
                <a:cs typeface="Times New Roman"/>
              </a:rPr>
              <a:t>25-</a:t>
            </a:r>
            <a:r>
              <a:rPr dirty="0" sz="900" spc="40">
                <a:solidFill>
                  <a:srgbClr val="4B4D4F"/>
                </a:solidFill>
                <a:latin typeface="Times New Roman"/>
                <a:cs typeface="Times New Roman"/>
              </a:rPr>
              <a:t>34</a:t>
            </a:r>
            <a:r>
              <a:rPr dirty="0" sz="900">
                <a:solidFill>
                  <a:srgbClr val="4B4D4F"/>
                </a:solidFill>
                <a:latin typeface="Times New Roman"/>
                <a:cs typeface="Times New Roman"/>
              </a:rPr>
              <a:t>	</a:t>
            </a:r>
            <a:r>
              <a:rPr dirty="0" sz="900" spc="60">
                <a:solidFill>
                  <a:srgbClr val="4B4D4F"/>
                </a:solidFill>
                <a:latin typeface="Times New Roman"/>
                <a:cs typeface="Times New Roman"/>
              </a:rPr>
              <a:t>35-</a:t>
            </a:r>
            <a:r>
              <a:rPr dirty="0" sz="900" spc="45">
                <a:solidFill>
                  <a:srgbClr val="4B4D4F"/>
                </a:solidFill>
                <a:latin typeface="Times New Roman"/>
                <a:cs typeface="Times New Roman"/>
              </a:rPr>
              <a:t>44</a:t>
            </a:r>
            <a:r>
              <a:rPr dirty="0" sz="900">
                <a:solidFill>
                  <a:srgbClr val="4B4D4F"/>
                </a:solidFill>
                <a:latin typeface="Times New Roman"/>
                <a:cs typeface="Times New Roman"/>
              </a:rPr>
              <a:t>	</a:t>
            </a:r>
            <a:r>
              <a:rPr dirty="0" sz="900">
                <a:solidFill>
                  <a:srgbClr val="2D3641"/>
                </a:solidFill>
                <a:latin typeface="Times New Roman"/>
                <a:cs typeface="Times New Roman"/>
              </a:rPr>
              <a:t>4</a:t>
            </a:r>
            <a:r>
              <a:rPr dirty="0" sz="900">
                <a:solidFill>
                  <a:srgbClr val="4B4D4F"/>
                </a:solidFill>
                <a:latin typeface="Times New Roman"/>
                <a:cs typeface="Times New Roman"/>
              </a:rPr>
              <a:t>5</a:t>
            </a:r>
            <a:r>
              <a:rPr dirty="0" sz="900">
                <a:solidFill>
                  <a:srgbClr val="62676B"/>
                </a:solidFill>
                <a:latin typeface="Times New Roman"/>
                <a:cs typeface="Times New Roman"/>
              </a:rPr>
              <a:t>-</a:t>
            </a:r>
            <a:r>
              <a:rPr dirty="0" sz="900" spc="25">
                <a:solidFill>
                  <a:srgbClr val="4B4D4F"/>
                </a:solidFill>
                <a:latin typeface="Times New Roman"/>
                <a:cs typeface="Times New Roman"/>
              </a:rPr>
              <a:t>54</a:t>
            </a:r>
            <a:r>
              <a:rPr dirty="0" sz="900">
                <a:solidFill>
                  <a:srgbClr val="4B4D4F"/>
                </a:solidFill>
                <a:latin typeface="Times New Roman"/>
                <a:cs typeface="Times New Roman"/>
              </a:rPr>
              <a:t>	</a:t>
            </a:r>
            <a:r>
              <a:rPr dirty="0" sz="900" spc="50">
                <a:solidFill>
                  <a:srgbClr val="4B4D4F"/>
                </a:solidFill>
                <a:latin typeface="Times New Roman"/>
                <a:cs typeface="Times New Roman"/>
              </a:rPr>
              <a:t>55-</a:t>
            </a:r>
            <a:r>
              <a:rPr dirty="0" sz="900" spc="40">
                <a:solidFill>
                  <a:srgbClr val="4B4D4F"/>
                </a:solidFill>
                <a:latin typeface="Times New Roman"/>
                <a:cs typeface="Times New Roman"/>
              </a:rPr>
              <a:t>64</a:t>
            </a:r>
            <a:r>
              <a:rPr dirty="0" sz="900">
                <a:solidFill>
                  <a:srgbClr val="4B4D4F"/>
                </a:solidFill>
                <a:latin typeface="Times New Roman"/>
                <a:cs typeface="Times New Roman"/>
              </a:rPr>
              <a:t>	</a:t>
            </a:r>
            <a:r>
              <a:rPr dirty="0" sz="900" spc="-25">
                <a:solidFill>
                  <a:srgbClr val="4B4D4F"/>
                </a:solidFill>
                <a:latin typeface="Times New Roman"/>
                <a:cs typeface="Times New Roman"/>
              </a:rPr>
              <a:t>65+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16115273" y="8676568"/>
            <a:ext cx="1545590" cy="65532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49225" indent="-149225">
              <a:lnSpc>
                <a:spcPts val="1730"/>
              </a:lnSpc>
              <a:spcBef>
                <a:spcPts val="120"/>
              </a:spcBef>
              <a:buClr>
                <a:srgbClr val="B8BAF6"/>
              </a:buClr>
              <a:buSzPct val="253846"/>
              <a:buChar char="■"/>
              <a:tabLst>
                <a:tab pos="149225" algn="l"/>
                <a:tab pos="855344" algn="l"/>
              </a:tabLst>
            </a:pPr>
            <a:r>
              <a:rPr dirty="0" sz="650" spc="-10">
                <a:solidFill>
                  <a:srgbClr val="4B4D4F"/>
                </a:solidFill>
                <a:latin typeface="Arial"/>
                <a:cs typeface="Arial"/>
              </a:rPr>
              <a:t>Yes</a:t>
            </a:r>
            <a:r>
              <a:rPr dirty="0" sz="650" spc="75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z="650" spc="-25">
                <a:solidFill>
                  <a:srgbClr val="4B4D4F"/>
                </a:solidFill>
                <a:latin typeface="Arial"/>
                <a:cs typeface="Arial"/>
              </a:rPr>
              <a:t>22%</a:t>
            </a:r>
            <a:r>
              <a:rPr dirty="0" sz="650">
                <a:solidFill>
                  <a:srgbClr val="4B4D4F"/>
                </a:solidFill>
                <a:latin typeface="Arial"/>
                <a:cs typeface="Arial"/>
              </a:rPr>
              <a:t>	</a:t>
            </a:r>
            <a:r>
              <a:rPr dirty="0" sz="1650" spc="75">
                <a:solidFill>
                  <a:srgbClr val="F0DD79"/>
                </a:solidFill>
                <a:latin typeface="Arial"/>
                <a:cs typeface="Arial"/>
              </a:rPr>
              <a:t>■</a:t>
            </a:r>
            <a:r>
              <a:rPr dirty="0" sz="650" spc="75">
                <a:solidFill>
                  <a:srgbClr val="2D3641"/>
                </a:solidFill>
                <a:latin typeface="Arial"/>
                <a:cs typeface="Arial"/>
              </a:rPr>
              <a:t>I</a:t>
            </a:r>
            <a:r>
              <a:rPr dirty="0" sz="650" spc="-5">
                <a:solidFill>
                  <a:srgbClr val="2D364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B4D4F"/>
                </a:solidFill>
                <a:latin typeface="Times New Roman"/>
                <a:cs typeface="Times New Roman"/>
              </a:rPr>
              <a:t>w</a:t>
            </a:r>
            <a:r>
              <a:rPr dirty="0" sz="700">
                <a:solidFill>
                  <a:srgbClr val="62676B"/>
                </a:solidFill>
                <a:latin typeface="Times New Roman"/>
                <a:cs typeface="Times New Roman"/>
              </a:rPr>
              <a:t>ill</a:t>
            </a:r>
            <a:r>
              <a:rPr dirty="0" sz="700" spc="75">
                <a:solidFill>
                  <a:srgbClr val="62676B"/>
                </a:solidFill>
                <a:latin typeface="Times New Roman"/>
                <a:cs typeface="Times New Roman"/>
              </a:rPr>
              <a:t> </a:t>
            </a:r>
            <a:r>
              <a:rPr dirty="0" sz="650" spc="-25">
                <a:solidFill>
                  <a:srgbClr val="4B4D4F"/>
                </a:solidFill>
                <a:latin typeface="Arial"/>
                <a:cs typeface="Arial"/>
              </a:rPr>
              <a:t>8%</a:t>
            </a:r>
            <a:endParaRPr sz="650">
              <a:latin typeface="Arial"/>
              <a:cs typeface="Arial"/>
            </a:endParaRPr>
          </a:p>
          <a:p>
            <a:pPr marL="155575" indent="-155575">
              <a:lnSpc>
                <a:spcPts val="1505"/>
              </a:lnSpc>
              <a:buClr>
                <a:srgbClr val="EFC118"/>
              </a:buClr>
              <a:buSzPct val="235714"/>
              <a:buFont typeface="Arial"/>
              <a:buChar char="■"/>
              <a:tabLst>
                <a:tab pos="155575" algn="l"/>
                <a:tab pos="855980" algn="l"/>
              </a:tabLst>
            </a:pPr>
            <a:r>
              <a:rPr dirty="0" sz="700">
                <a:solidFill>
                  <a:srgbClr val="4B4D4F"/>
                </a:solidFill>
                <a:latin typeface="Times New Roman"/>
                <a:cs typeface="Times New Roman"/>
              </a:rPr>
              <a:t>No</a:t>
            </a:r>
            <a:r>
              <a:rPr dirty="0" sz="700">
                <a:solidFill>
                  <a:srgbClr val="62676B"/>
                </a:solidFill>
                <a:latin typeface="Times New Roman"/>
                <a:cs typeface="Times New Roman"/>
              </a:rPr>
              <a:t>t a</a:t>
            </a:r>
            <a:r>
              <a:rPr dirty="0" sz="700">
                <a:solidFill>
                  <a:srgbClr val="4B4D4F"/>
                </a:solidFill>
                <a:latin typeface="Times New Roman"/>
                <a:cs typeface="Times New Roman"/>
              </a:rPr>
              <a:t>b</a:t>
            </a:r>
            <a:r>
              <a:rPr dirty="0" sz="700">
                <a:solidFill>
                  <a:srgbClr val="62676B"/>
                </a:solidFill>
                <a:latin typeface="Times New Roman"/>
                <a:cs typeface="Times New Roman"/>
              </a:rPr>
              <a:t>l</a:t>
            </a:r>
            <a:r>
              <a:rPr dirty="0" sz="700">
                <a:solidFill>
                  <a:srgbClr val="4B4D4F"/>
                </a:solidFill>
                <a:latin typeface="Times New Roman"/>
                <a:cs typeface="Times New Roman"/>
              </a:rPr>
              <a:t>e</a:t>
            </a:r>
            <a:r>
              <a:rPr dirty="0" sz="700" spc="5">
                <a:solidFill>
                  <a:srgbClr val="4B4D4F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4B4D4F"/>
                </a:solidFill>
                <a:latin typeface="Times New Roman"/>
                <a:cs typeface="Times New Roman"/>
              </a:rPr>
              <a:t>t</a:t>
            </a:r>
            <a:r>
              <a:rPr dirty="0" sz="700">
                <a:solidFill>
                  <a:srgbClr val="62676B"/>
                </a:solidFill>
                <a:latin typeface="Times New Roman"/>
                <a:cs typeface="Times New Roman"/>
              </a:rPr>
              <a:t>o</a:t>
            </a:r>
            <a:r>
              <a:rPr dirty="0" sz="700" spc="204">
                <a:solidFill>
                  <a:srgbClr val="62676B"/>
                </a:solidFill>
                <a:latin typeface="Times New Roman"/>
                <a:cs typeface="Times New Roman"/>
              </a:rPr>
              <a:t> </a:t>
            </a:r>
            <a:r>
              <a:rPr dirty="0" sz="700" spc="-25">
                <a:solidFill>
                  <a:srgbClr val="62676B"/>
                </a:solidFill>
                <a:latin typeface="Times New Roman"/>
                <a:cs typeface="Times New Roman"/>
              </a:rPr>
              <a:t>6%</a:t>
            </a:r>
            <a:r>
              <a:rPr dirty="0" sz="700">
                <a:solidFill>
                  <a:srgbClr val="62676B"/>
                </a:solidFill>
                <a:latin typeface="Times New Roman"/>
                <a:cs typeface="Times New Roman"/>
              </a:rPr>
              <a:t>	</a:t>
            </a:r>
            <a:r>
              <a:rPr dirty="0" sz="1600" spc="70">
                <a:solidFill>
                  <a:srgbClr val="7777F6"/>
                </a:solidFill>
                <a:latin typeface="Arial"/>
                <a:cs typeface="Arial"/>
              </a:rPr>
              <a:t>■</a:t>
            </a:r>
            <a:r>
              <a:rPr dirty="0" sz="600" spc="70">
                <a:solidFill>
                  <a:srgbClr val="4B4D4F"/>
                </a:solidFill>
                <a:latin typeface="Arial"/>
                <a:cs typeface="Arial"/>
              </a:rPr>
              <a:t>N</a:t>
            </a:r>
            <a:r>
              <a:rPr dirty="0" sz="600" spc="70">
                <a:solidFill>
                  <a:srgbClr val="62676B"/>
                </a:solidFill>
                <a:latin typeface="Arial"/>
                <a:cs typeface="Arial"/>
              </a:rPr>
              <a:t>o</a:t>
            </a:r>
            <a:r>
              <a:rPr dirty="0" sz="600" spc="70">
                <a:solidFill>
                  <a:srgbClr val="4B4D4F"/>
                </a:solidFill>
                <a:latin typeface="Arial"/>
                <a:cs typeface="Arial"/>
              </a:rPr>
              <a:t>n</a:t>
            </a:r>
            <a:r>
              <a:rPr dirty="0" sz="600" spc="70">
                <a:solidFill>
                  <a:srgbClr val="62676B"/>
                </a:solidFill>
                <a:latin typeface="Arial"/>
                <a:cs typeface="Arial"/>
              </a:rPr>
              <a:t>e</a:t>
            </a:r>
            <a:r>
              <a:rPr dirty="0" sz="600" spc="70">
                <a:solidFill>
                  <a:srgbClr val="4B4D4F"/>
                </a:solidFill>
                <a:latin typeface="Arial"/>
                <a:cs typeface="Arial"/>
              </a:rPr>
              <a:t>ed</a:t>
            </a:r>
            <a:r>
              <a:rPr dirty="0" sz="600" spc="225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z="600" spc="-25">
                <a:solidFill>
                  <a:srgbClr val="4B4D4F"/>
                </a:solidFill>
                <a:latin typeface="Arial"/>
                <a:cs typeface="Arial"/>
              </a:rPr>
              <a:t>4</a:t>
            </a:r>
            <a:r>
              <a:rPr dirty="0" sz="600" spc="-25">
                <a:solidFill>
                  <a:srgbClr val="62676B"/>
                </a:solidFill>
                <a:latin typeface="Arial"/>
                <a:cs typeface="Arial"/>
              </a:rPr>
              <a:t>0%</a:t>
            </a:r>
            <a:endParaRPr sz="600">
              <a:latin typeface="Arial"/>
              <a:cs typeface="Arial"/>
            </a:endParaRPr>
          </a:p>
          <a:p>
            <a:pPr marL="147320" indent="-147320">
              <a:lnSpc>
                <a:spcPts val="1695"/>
              </a:lnSpc>
              <a:buClr>
                <a:srgbClr val="F0694F"/>
              </a:buClr>
              <a:buSzPct val="246153"/>
              <a:buChar char="■"/>
              <a:tabLst>
                <a:tab pos="147320" algn="l"/>
              </a:tabLst>
            </a:pPr>
            <a:r>
              <a:rPr dirty="0" sz="650">
                <a:solidFill>
                  <a:srgbClr val="4B4D4F"/>
                </a:solidFill>
                <a:latin typeface="Arial"/>
                <a:cs typeface="Arial"/>
              </a:rPr>
              <a:t>Do</a:t>
            </a:r>
            <a:r>
              <a:rPr dirty="0" sz="650">
                <a:solidFill>
                  <a:srgbClr val="62676B"/>
                </a:solidFill>
                <a:latin typeface="Arial"/>
                <a:cs typeface="Arial"/>
              </a:rPr>
              <a:t>n</a:t>
            </a:r>
            <a:r>
              <a:rPr dirty="0" sz="650">
                <a:solidFill>
                  <a:srgbClr val="4B4D4F"/>
                </a:solidFill>
                <a:latin typeface="Arial"/>
                <a:cs typeface="Arial"/>
              </a:rPr>
              <a:t>'t</a:t>
            </a:r>
            <a:r>
              <a:rPr dirty="0" sz="650" spc="60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4B4D4F"/>
                </a:solidFill>
                <a:latin typeface="Arial"/>
                <a:cs typeface="Arial"/>
              </a:rPr>
              <a:t>know</a:t>
            </a:r>
            <a:r>
              <a:rPr dirty="0" sz="650" spc="265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dirty="0" sz="650" spc="-25">
                <a:solidFill>
                  <a:srgbClr val="4B4D4F"/>
                </a:solidFill>
                <a:latin typeface="Arial"/>
                <a:cs typeface="Arial"/>
              </a:rPr>
              <a:t>24</a:t>
            </a:r>
            <a:r>
              <a:rPr dirty="0" sz="650" spc="-25">
                <a:solidFill>
                  <a:srgbClr val="62676B"/>
                </a:solidFill>
                <a:latin typeface="Arial"/>
                <a:cs typeface="Arial"/>
              </a:rPr>
              <a:t>%</a:t>
            </a:r>
            <a:endParaRPr sz="65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6388262" y="10595538"/>
            <a:ext cx="2109470" cy="4940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3050" spc="-350" b="1">
                <a:solidFill>
                  <a:srgbClr val="010103"/>
                </a:solidFill>
                <a:latin typeface="Arial"/>
                <a:cs typeface="Arial"/>
              </a:rPr>
              <a:t>SOLUTIONS?</a:t>
            </a:r>
            <a:endParaRPr sz="305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7169822" y="12019064"/>
            <a:ext cx="1982470" cy="151130"/>
          </a:xfrm>
          <a:prstGeom prst="rect">
            <a:avLst/>
          </a:prstGeom>
          <a:solidFill>
            <a:srgbClr val="79C4D8"/>
          </a:solidFill>
        </p:spPr>
        <p:txBody>
          <a:bodyPr wrap="square" lIns="0" tIns="698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r>
              <a:rPr dirty="0" sz="850" spc="30">
                <a:solidFill>
                  <a:srgbClr val="F0FBFD"/>
                </a:solidFill>
                <a:latin typeface="Arial"/>
                <a:cs typeface="Arial"/>
              </a:rPr>
              <a:t>Having</a:t>
            </a:r>
            <a:r>
              <a:rPr dirty="0" sz="850" spc="-85">
                <a:solidFill>
                  <a:srgbClr val="F0FBFD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F0FBFD"/>
                </a:solidFill>
                <a:latin typeface="Arial"/>
                <a:cs typeface="Arial"/>
              </a:rPr>
              <a:t>the</a:t>
            </a:r>
            <a:r>
              <a:rPr dirty="0" sz="850" spc="60">
                <a:solidFill>
                  <a:srgbClr val="F0FBFD"/>
                </a:solidFill>
                <a:latin typeface="Arial"/>
                <a:cs typeface="Arial"/>
              </a:rPr>
              <a:t> </a:t>
            </a:r>
            <a:r>
              <a:rPr dirty="0" sz="850" spc="55">
                <a:solidFill>
                  <a:srgbClr val="F0FBFD"/>
                </a:solidFill>
                <a:latin typeface="Arial"/>
                <a:cs typeface="Arial"/>
              </a:rPr>
              <a:t>option</a:t>
            </a:r>
            <a:r>
              <a:rPr dirty="0" sz="850" spc="-85">
                <a:solidFill>
                  <a:srgbClr val="F0FBFD"/>
                </a:solidFill>
                <a:latin typeface="Arial"/>
                <a:cs typeface="Arial"/>
              </a:rPr>
              <a:t> </a:t>
            </a:r>
            <a:r>
              <a:rPr dirty="0" sz="850" spc="50">
                <a:solidFill>
                  <a:srgbClr val="F0FBFD"/>
                </a:solidFill>
                <a:latin typeface="Arial"/>
                <a:cs typeface="Arial"/>
              </a:rPr>
              <a:t>to</a:t>
            </a:r>
            <a:r>
              <a:rPr dirty="0" sz="850" spc="35">
                <a:solidFill>
                  <a:srgbClr val="F0FBFD"/>
                </a:solidFill>
                <a:latin typeface="Arial"/>
                <a:cs typeface="Arial"/>
              </a:rPr>
              <a:t> </a:t>
            </a:r>
            <a:r>
              <a:rPr dirty="0" sz="850" spc="65">
                <a:solidFill>
                  <a:srgbClr val="F0FBFD"/>
                </a:solidFill>
                <a:latin typeface="Arial"/>
                <a:cs typeface="Arial"/>
              </a:rPr>
              <a:t>drop</a:t>
            </a:r>
            <a:r>
              <a:rPr dirty="0" sz="850" spc="-80">
                <a:solidFill>
                  <a:srgbClr val="F0FBFD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F0FBFD"/>
                </a:solidFill>
                <a:latin typeface="Arial"/>
                <a:cs typeface="Arial"/>
              </a:rPr>
              <a:t>lists</a:t>
            </a:r>
            <a:r>
              <a:rPr dirty="0" sz="850" spc="-90">
                <a:solidFill>
                  <a:srgbClr val="F0FBFD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F0FBFD"/>
                </a:solidFill>
                <a:latin typeface="Arial"/>
                <a:cs typeface="Arial"/>
              </a:rPr>
              <a:t>such</a:t>
            </a:r>
            <a:r>
              <a:rPr dirty="0" sz="850" spc="-65">
                <a:solidFill>
                  <a:srgbClr val="F0FBFD"/>
                </a:solidFill>
                <a:latin typeface="Arial"/>
                <a:cs typeface="Arial"/>
              </a:rPr>
              <a:t> </a:t>
            </a:r>
            <a:r>
              <a:rPr dirty="0" sz="850" spc="-25">
                <a:solidFill>
                  <a:srgbClr val="F0FBFD"/>
                </a:solidFill>
                <a:latin typeface="Arial"/>
                <a:cs typeface="Arial"/>
              </a:rPr>
              <a:t>as</a:t>
            </a:r>
            <a:endParaRPr sz="85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7169105" y="12202516"/>
            <a:ext cx="2338705" cy="151130"/>
          </a:xfrm>
          <a:prstGeom prst="rect">
            <a:avLst/>
          </a:prstGeom>
          <a:solidFill>
            <a:srgbClr val="79C4D8"/>
          </a:solidFill>
        </p:spPr>
        <p:txBody>
          <a:bodyPr wrap="square" lIns="0" tIns="698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r>
              <a:rPr dirty="0" sz="850">
                <a:solidFill>
                  <a:srgbClr val="F0FBFD"/>
                </a:solidFill>
                <a:latin typeface="Arial"/>
                <a:cs typeface="Arial"/>
              </a:rPr>
              <a:t>Obstetrics</a:t>
            </a:r>
            <a:r>
              <a:rPr dirty="0" sz="850" spc="125">
                <a:solidFill>
                  <a:srgbClr val="F0FBF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F0FBFD"/>
                </a:solidFill>
                <a:latin typeface="Arial"/>
                <a:cs typeface="Arial"/>
              </a:rPr>
              <a:t>or</a:t>
            </a:r>
            <a:r>
              <a:rPr dirty="0" sz="850" spc="190">
                <a:solidFill>
                  <a:srgbClr val="F0FBF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F0FBFD"/>
                </a:solidFill>
                <a:latin typeface="Arial"/>
                <a:cs typeface="Arial"/>
              </a:rPr>
              <a:t>F'lastics</a:t>
            </a:r>
            <a:r>
              <a:rPr dirty="0" sz="850" spc="110">
                <a:solidFill>
                  <a:srgbClr val="F0FBF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F0FBFD"/>
                </a:solidFill>
                <a:latin typeface="Arial"/>
                <a:cs typeface="Arial"/>
              </a:rPr>
              <a:t>due</a:t>
            </a:r>
            <a:r>
              <a:rPr dirty="0" sz="850" spc="90">
                <a:solidFill>
                  <a:srgbClr val="F0FBF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F0FBFD"/>
                </a:solidFill>
                <a:latin typeface="Arial"/>
                <a:cs typeface="Arial"/>
              </a:rPr>
              <a:t>to</a:t>
            </a:r>
            <a:r>
              <a:rPr dirty="0" sz="850" spc="210">
                <a:solidFill>
                  <a:srgbClr val="F0FBF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F0FBFD"/>
                </a:solidFill>
                <a:latin typeface="Arial"/>
                <a:cs typeface="Arial"/>
              </a:rPr>
              <a:t>heat</a:t>
            </a:r>
            <a:r>
              <a:rPr dirty="0" sz="850" spc="70">
                <a:solidFill>
                  <a:srgbClr val="F0FBFD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F0FBFD"/>
                </a:solidFill>
                <a:latin typeface="Arial"/>
                <a:cs typeface="Arial"/>
              </a:rPr>
              <a:t>intolerance</a:t>
            </a:r>
            <a:endParaRPr sz="85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7226588" y="12682987"/>
            <a:ext cx="2327275" cy="151130"/>
          </a:xfrm>
          <a:prstGeom prst="rect">
            <a:avLst/>
          </a:prstGeom>
          <a:solidFill>
            <a:srgbClr val="79C4D8"/>
          </a:solidFill>
        </p:spPr>
        <p:txBody>
          <a:bodyPr wrap="square" lIns="0" tIns="698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r>
              <a:rPr dirty="0" sz="850" spc="10">
                <a:solidFill>
                  <a:srgbClr val="F0FBFD"/>
                </a:solidFill>
                <a:latin typeface="Arial"/>
                <a:cs typeface="Arial"/>
              </a:rPr>
              <a:t>Having</a:t>
            </a:r>
            <a:r>
              <a:rPr dirty="0" sz="850" spc="50">
                <a:solidFill>
                  <a:srgbClr val="F0FBF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F0FBFD"/>
                </a:solidFill>
                <a:latin typeface="Arial"/>
                <a:cs typeface="Arial"/>
              </a:rPr>
              <a:t>open conversations</a:t>
            </a:r>
            <a:r>
              <a:rPr dirty="0" sz="850" spc="245">
                <a:solidFill>
                  <a:srgbClr val="F0FBF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F0FBFD"/>
                </a:solidFill>
                <a:latin typeface="Arial"/>
                <a:cs typeface="Arial"/>
              </a:rPr>
              <a:t>that</a:t>
            </a:r>
            <a:r>
              <a:rPr dirty="0" sz="850" spc="100">
                <a:solidFill>
                  <a:srgbClr val="F0FBF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F0FBFD"/>
                </a:solidFill>
                <a:latin typeface="Arial"/>
                <a:cs typeface="Arial"/>
              </a:rPr>
              <a:t>allow</a:t>
            </a:r>
            <a:r>
              <a:rPr dirty="0" sz="850" spc="55">
                <a:solidFill>
                  <a:srgbClr val="F0FBFD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F0FBFD"/>
                </a:solidFill>
                <a:latin typeface="Arial"/>
                <a:cs typeface="Arial"/>
              </a:rPr>
              <a:t>women</a:t>
            </a:r>
            <a:endParaRPr sz="85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7229412" y="12862071"/>
            <a:ext cx="2389505" cy="151130"/>
          </a:xfrm>
          <a:prstGeom prst="rect">
            <a:avLst/>
          </a:prstGeom>
          <a:solidFill>
            <a:srgbClr val="79C4D8"/>
          </a:solidFill>
        </p:spPr>
        <p:txBody>
          <a:bodyPr wrap="square" lIns="0" tIns="698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r>
              <a:rPr dirty="0" sz="850">
                <a:solidFill>
                  <a:srgbClr val="F0FBFD"/>
                </a:solidFill>
                <a:latin typeface="Arial"/>
                <a:cs typeface="Arial"/>
              </a:rPr>
              <a:t>to</a:t>
            </a:r>
            <a:r>
              <a:rPr dirty="0" sz="850" spc="165">
                <a:solidFill>
                  <a:srgbClr val="F0FBF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F0FBFD"/>
                </a:solidFill>
                <a:latin typeface="Arial"/>
                <a:cs typeface="Arial"/>
              </a:rPr>
              <a:t>feel</a:t>
            </a:r>
            <a:r>
              <a:rPr dirty="0" sz="850" spc="15">
                <a:solidFill>
                  <a:srgbClr val="F0FBF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F0FBFD"/>
                </a:solidFill>
                <a:latin typeface="Arial"/>
                <a:cs typeface="Arial"/>
              </a:rPr>
              <a:t>empowered</a:t>
            </a:r>
            <a:r>
              <a:rPr dirty="0" sz="850" spc="75">
                <a:solidFill>
                  <a:srgbClr val="F0FBF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F0FBFD"/>
                </a:solidFill>
                <a:latin typeface="Arial"/>
                <a:cs typeface="Arial"/>
              </a:rPr>
              <a:t>enough</a:t>
            </a:r>
            <a:r>
              <a:rPr dirty="0" sz="850" spc="10">
                <a:solidFill>
                  <a:srgbClr val="F0FBF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F0FBFD"/>
                </a:solidFill>
                <a:latin typeface="Arial"/>
                <a:cs typeface="Arial"/>
              </a:rPr>
              <a:t>to</a:t>
            </a:r>
            <a:r>
              <a:rPr dirty="0" sz="850" spc="235">
                <a:solidFill>
                  <a:srgbClr val="F0FBF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F0FBFD"/>
                </a:solidFill>
                <a:latin typeface="Arial"/>
                <a:cs typeface="Arial"/>
              </a:rPr>
              <a:t>be</a:t>
            </a:r>
            <a:r>
              <a:rPr dirty="0" sz="850" spc="-60">
                <a:solidFill>
                  <a:srgbClr val="F0FBF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F0FBFD"/>
                </a:solidFill>
                <a:latin typeface="Arial"/>
                <a:cs typeface="Arial"/>
              </a:rPr>
              <a:t>able</a:t>
            </a:r>
            <a:r>
              <a:rPr dirty="0" sz="850" spc="-60">
                <a:solidFill>
                  <a:srgbClr val="F0FBF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F0FBFD"/>
                </a:solidFill>
                <a:latin typeface="Arial"/>
                <a:cs typeface="Arial"/>
              </a:rPr>
              <a:t>to</a:t>
            </a:r>
            <a:r>
              <a:rPr dirty="0" sz="850" spc="190">
                <a:solidFill>
                  <a:srgbClr val="F0FBF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F0FBFD"/>
                </a:solidFill>
                <a:latin typeface="Arial"/>
                <a:cs typeface="Arial"/>
              </a:rPr>
              <a:t>ask</a:t>
            </a:r>
            <a:r>
              <a:rPr dirty="0" sz="850" spc="40">
                <a:solidFill>
                  <a:srgbClr val="F0FBFD"/>
                </a:solidFill>
                <a:latin typeface="Arial"/>
                <a:cs typeface="Arial"/>
              </a:rPr>
              <a:t> </a:t>
            </a:r>
            <a:r>
              <a:rPr dirty="0" sz="850" spc="-25">
                <a:solidFill>
                  <a:srgbClr val="F0FBFD"/>
                </a:solidFill>
                <a:latin typeface="Arial"/>
                <a:cs typeface="Arial"/>
              </a:rPr>
              <a:t>for</a:t>
            </a:r>
            <a:endParaRPr sz="85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7230908" y="13036788"/>
            <a:ext cx="795655" cy="151130"/>
          </a:xfrm>
          <a:prstGeom prst="rect">
            <a:avLst/>
          </a:prstGeom>
          <a:solidFill>
            <a:srgbClr val="79C4D8"/>
          </a:solidFill>
        </p:spPr>
        <p:txBody>
          <a:bodyPr wrap="square" lIns="0" tIns="698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r>
              <a:rPr dirty="0" sz="850" spc="10">
                <a:solidFill>
                  <a:srgbClr val="F0FBFD"/>
                </a:solidFill>
                <a:latin typeface="Arial"/>
                <a:cs typeface="Arial"/>
              </a:rPr>
              <a:t>what</a:t>
            </a:r>
            <a:r>
              <a:rPr dirty="0" sz="850" spc="95">
                <a:solidFill>
                  <a:srgbClr val="F0FBF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F0FBFD"/>
                </a:solidFill>
                <a:latin typeface="Arial"/>
                <a:cs typeface="Arial"/>
              </a:rPr>
              <a:t>they</a:t>
            </a:r>
            <a:r>
              <a:rPr dirty="0" sz="850" spc="80">
                <a:solidFill>
                  <a:srgbClr val="F0FBFD"/>
                </a:solidFill>
                <a:latin typeface="Arial"/>
                <a:cs typeface="Arial"/>
              </a:rPr>
              <a:t> </a:t>
            </a:r>
            <a:r>
              <a:rPr dirty="0" sz="850" spc="-20">
                <a:solidFill>
                  <a:srgbClr val="F0FBFD"/>
                </a:solidFill>
                <a:latin typeface="Arial"/>
                <a:cs typeface="Arial"/>
              </a:rPr>
              <a:t>need</a:t>
            </a:r>
            <a:endParaRPr sz="850">
              <a:latin typeface="Arial"/>
              <a:cs typeface="Arial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10722674" y="10588259"/>
            <a:ext cx="3820795" cy="362140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300" spc="-395" b="1">
                <a:solidFill>
                  <a:srgbClr val="010103"/>
                </a:solidFill>
                <a:latin typeface="Arial"/>
                <a:cs typeface="Arial"/>
              </a:rPr>
              <a:t>CONCLUSION</a:t>
            </a:r>
            <a:endParaRPr sz="3300">
              <a:latin typeface="Arial"/>
              <a:cs typeface="Arial"/>
            </a:endParaRPr>
          </a:p>
          <a:p>
            <a:pPr marL="19050" marR="95885">
              <a:lnSpc>
                <a:spcPct val="129600"/>
              </a:lnSpc>
              <a:spcBef>
                <a:spcPts val="1120"/>
              </a:spcBef>
            </a:pP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In</a:t>
            </a:r>
            <a:r>
              <a:rPr dirty="0" sz="1050" spc="49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this</a:t>
            </a:r>
            <a:r>
              <a:rPr dirty="0" sz="1050" spc="4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pilot</a:t>
            </a:r>
            <a:r>
              <a:rPr dirty="0" sz="1050" spc="10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5">
                <a:solidFill>
                  <a:srgbClr val="010103"/>
                </a:solidFill>
                <a:latin typeface="Arial"/>
                <a:cs typeface="Arial"/>
              </a:rPr>
              <a:t>study</a:t>
            </a:r>
            <a:r>
              <a:rPr dirty="0" sz="1050" spc="15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150">
                <a:solidFill>
                  <a:srgbClr val="010103"/>
                </a:solidFill>
                <a:latin typeface="Arial"/>
                <a:cs typeface="Arial"/>
              </a:rPr>
              <a:t>80</a:t>
            </a:r>
            <a:r>
              <a:rPr dirty="0" sz="1150">
                <a:solidFill>
                  <a:srgbClr val="1A1D1D"/>
                </a:solidFill>
                <a:latin typeface="Arial"/>
                <a:cs typeface="Arial"/>
              </a:rPr>
              <a:t>%</a:t>
            </a:r>
            <a:r>
              <a:rPr dirty="0" sz="1150" spc="-200">
                <a:solidFill>
                  <a:srgbClr val="1A1D1D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of</a:t>
            </a:r>
            <a:r>
              <a:rPr dirty="0" sz="1050" spc="33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women</a:t>
            </a:r>
            <a:r>
              <a:rPr dirty="0" sz="1050" spc="15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0">
                <a:solidFill>
                  <a:srgbClr val="010103"/>
                </a:solidFill>
                <a:latin typeface="Arial"/>
                <a:cs typeface="Arial"/>
              </a:rPr>
              <a:t>surveyed</a:t>
            </a:r>
            <a:r>
              <a:rPr dirty="0" sz="1050" spc="16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5">
                <a:solidFill>
                  <a:srgbClr val="010103"/>
                </a:solidFill>
                <a:latin typeface="Arial"/>
                <a:cs typeface="Arial"/>
              </a:rPr>
              <a:t>reported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symptoms</a:t>
            </a:r>
            <a:r>
              <a:rPr dirty="0" sz="1050" spc="17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of</a:t>
            </a:r>
            <a:r>
              <a:rPr dirty="0" sz="1050" spc="37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menopause,</a:t>
            </a:r>
            <a:r>
              <a:rPr dirty="0" sz="1050" spc="22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and</a:t>
            </a:r>
            <a:r>
              <a:rPr dirty="0" sz="1050" spc="34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64%</a:t>
            </a:r>
            <a:r>
              <a:rPr dirty="0" sz="1050" spc="9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70">
                <a:solidFill>
                  <a:srgbClr val="010103"/>
                </a:solidFill>
                <a:latin typeface="Arial"/>
                <a:cs typeface="Arial"/>
              </a:rPr>
              <a:t>reported</a:t>
            </a:r>
            <a:r>
              <a:rPr dirty="0" sz="1050" spc="11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70">
                <a:solidFill>
                  <a:srgbClr val="010103"/>
                </a:solidFill>
                <a:latin typeface="Arial"/>
                <a:cs typeface="Arial"/>
              </a:rPr>
              <a:t>that </a:t>
            </a:r>
            <a:r>
              <a:rPr dirty="0" sz="1050" spc="20">
                <a:solidFill>
                  <a:srgbClr val="010103"/>
                </a:solidFill>
                <a:latin typeface="Arial"/>
                <a:cs typeface="Arial"/>
              </a:rPr>
              <a:t>symptoms</a:t>
            </a:r>
            <a:r>
              <a:rPr dirty="0" sz="1050" spc="14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75">
                <a:solidFill>
                  <a:srgbClr val="010103"/>
                </a:solidFill>
                <a:latin typeface="Arial"/>
                <a:cs typeface="Arial"/>
              </a:rPr>
              <a:t>were</a:t>
            </a:r>
            <a:r>
              <a:rPr dirty="0" sz="1050" spc="114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10103"/>
                </a:solidFill>
                <a:latin typeface="Arial"/>
                <a:cs typeface="Arial"/>
              </a:rPr>
              <a:t>significant</a:t>
            </a:r>
            <a:r>
              <a:rPr dirty="0" sz="1050" spc="15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0">
                <a:solidFill>
                  <a:srgbClr val="010103"/>
                </a:solidFill>
                <a:latin typeface="Arial"/>
                <a:cs typeface="Arial"/>
              </a:rPr>
              <a:t>enough</a:t>
            </a:r>
            <a:r>
              <a:rPr dirty="0" sz="1050" spc="6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010103"/>
                </a:solidFill>
                <a:latin typeface="Arial"/>
                <a:cs typeface="Arial"/>
              </a:rPr>
              <a:t>to</a:t>
            </a:r>
            <a:r>
              <a:rPr dirty="0" sz="1050" spc="11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0">
                <a:solidFill>
                  <a:srgbClr val="010103"/>
                </a:solidFill>
                <a:latin typeface="Arial"/>
                <a:cs typeface="Arial"/>
              </a:rPr>
              <a:t>impact</a:t>
            </a:r>
            <a:r>
              <a:rPr dirty="0" sz="1050" spc="10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0">
                <a:solidFill>
                  <a:srgbClr val="010103"/>
                </a:solidFill>
                <a:latin typeface="Arial"/>
                <a:cs typeface="Arial"/>
              </a:rPr>
              <a:t>on</a:t>
            </a:r>
            <a:r>
              <a:rPr dirty="0" sz="1050" spc="7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0">
                <a:solidFill>
                  <a:srgbClr val="010103"/>
                </a:solidFill>
                <a:latin typeface="Arial"/>
                <a:cs typeface="Arial"/>
              </a:rPr>
              <a:t>working </a:t>
            </a:r>
            <a:r>
              <a:rPr dirty="0" sz="1050" spc="-10">
                <a:solidFill>
                  <a:srgbClr val="010103"/>
                </a:solidFill>
                <a:latin typeface="Arial"/>
                <a:cs typeface="Arial"/>
              </a:rPr>
              <a:t>life.</a:t>
            </a:r>
            <a:endParaRPr sz="1050">
              <a:latin typeface="Arial"/>
              <a:cs typeface="Arial"/>
            </a:endParaRPr>
          </a:p>
          <a:p>
            <a:pPr marL="17780" marR="5080" indent="5080">
              <a:lnSpc>
                <a:spcPct val="131000"/>
              </a:lnSpc>
            </a:pPr>
            <a:r>
              <a:rPr dirty="0" sz="1050" spc="100">
                <a:solidFill>
                  <a:srgbClr val="010103"/>
                </a:solidFill>
                <a:latin typeface="Arial"/>
                <a:cs typeface="Arial"/>
              </a:rPr>
              <a:t>An</a:t>
            </a:r>
            <a:r>
              <a:rPr dirty="0" sz="1050" spc="114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45">
                <a:solidFill>
                  <a:srgbClr val="010103"/>
                </a:solidFill>
                <a:latin typeface="Arial"/>
                <a:cs typeface="Arial"/>
              </a:rPr>
              <a:t>individualised</a:t>
            </a:r>
            <a:r>
              <a:rPr dirty="0" sz="1050" spc="11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response</a:t>
            </a:r>
            <a:r>
              <a:rPr dirty="0" sz="1050" spc="22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to</a:t>
            </a:r>
            <a:r>
              <a:rPr dirty="0" sz="1050" spc="32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symptom</a:t>
            </a:r>
            <a:r>
              <a:rPr dirty="0" sz="1050" spc="24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management</a:t>
            </a:r>
            <a:r>
              <a:rPr dirty="0" sz="1050" spc="36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45">
                <a:solidFill>
                  <a:srgbClr val="010103"/>
                </a:solidFill>
                <a:latin typeface="Arial"/>
                <a:cs typeface="Arial"/>
              </a:rPr>
              <a:t>was </a:t>
            </a:r>
            <a:r>
              <a:rPr dirty="0" sz="1050" spc="50">
                <a:solidFill>
                  <a:srgbClr val="010103"/>
                </a:solidFill>
                <a:latin typeface="Arial"/>
                <a:cs typeface="Arial"/>
              </a:rPr>
              <a:t>called</a:t>
            </a:r>
            <a:r>
              <a:rPr dirty="0" sz="1050" spc="9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for</a:t>
            </a:r>
            <a:r>
              <a:rPr dirty="0" sz="1050" spc="21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5">
                <a:solidFill>
                  <a:srgbClr val="010103"/>
                </a:solidFill>
                <a:latin typeface="Arial"/>
                <a:cs typeface="Arial"/>
              </a:rPr>
              <a:t>by</a:t>
            </a:r>
            <a:r>
              <a:rPr dirty="0" sz="1050" spc="14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5">
                <a:solidFill>
                  <a:srgbClr val="010103"/>
                </a:solidFill>
                <a:latin typeface="Arial"/>
                <a:cs typeface="Arial"/>
              </a:rPr>
              <a:t>the</a:t>
            </a:r>
            <a:r>
              <a:rPr dirty="0" sz="1050" spc="12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women</a:t>
            </a:r>
            <a:r>
              <a:rPr dirty="0" sz="1050" spc="14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0">
                <a:solidFill>
                  <a:srgbClr val="010103"/>
                </a:solidFill>
                <a:latin typeface="Arial"/>
                <a:cs typeface="Arial"/>
              </a:rPr>
              <a:t>surveyed,</a:t>
            </a:r>
            <a:r>
              <a:rPr dirty="0" sz="1050" spc="17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90">
                <a:solidFill>
                  <a:srgbClr val="010103"/>
                </a:solidFill>
                <a:latin typeface="Arial"/>
                <a:cs typeface="Arial"/>
              </a:rPr>
              <a:t>with</a:t>
            </a:r>
            <a:r>
              <a:rPr dirty="0" sz="1050" spc="-1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0">
                <a:solidFill>
                  <a:srgbClr val="010103"/>
                </a:solidFill>
                <a:latin typeface="Arial"/>
                <a:cs typeface="Arial"/>
              </a:rPr>
              <a:t>recognition</a:t>
            </a:r>
            <a:r>
              <a:rPr dirty="0" sz="1050" spc="12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-25">
                <a:solidFill>
                  <a:srgbClr val="010103"/>
                </a:solidFill>
                <a:latin typeface="Arial"/>
                <a:cs typeface="Arial"/>
              </a:rPr>
              <a:t>of</a:t>
            </a:r>
            <a:r>
              <a:rPr dirty="0" sz="1050" spc="500">
                <a:solidFill>
                  <a:srgbClr val="010103"/>
                </a:solidFill>
                <a:latin typeface="Arial"/>
                <a:cs typeface="Arial"/>
              </a:rPr>
              <a:t>  </a:t>
            </a:r>
            <a:r>
              <a:rPr dirty="0" sz="1050" spc="55">
                <a:solidFill>
                  <a:srgbClr val="010103"/>
                </a:solidFill>
                <a:latin typeface="Arial"/>
                <a:cs typeface="Arial"/>
              </a:rPr>
              <a:t>the</a:t>
            </a:r>
            <a:r>
              <a:rPr dirty="0" sz="1050" spc="11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0">
                <a:solidFill>
                  <a:srgbClr val="010103"/>
                </a:solidFill>
                <a:latin typeface="Arial"/>
                <a:cs typeface="Arial"/>
              </a:rPr>
              <a:t>need</a:t>
            </a:r>
            <a:r>
              <a:rPr dirty="0" sz="1050" spc="10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to</a:t>
            </a:r>
            <a:r>
              <a:rPr dirty="0" sz="1050" spc="19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raise</a:t>
            </a:r>
            <a:r>
              <a:rPr dirty="0" sz="1050" spc="13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0">
                <a:solidFill>
                  <a:srgbClr val="010103"/>
                </a:solidFill>
                <a:latin typeface="Arial"/>
                <a:cs typeface="Arial"/>
              </a:rPr>
              <a:t>awareness</a:t>
            </a:r>
            <a:r>
              <a:rPr dirty="0" sz="1050" spc="13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of</a:t>
            </a:r>
            <a:r>
              <a:rPr dirty="0" sz="1050" spc="22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menopause</a:t>
            </a:r>
            <a:r>
              <a:rPr dirty="0" sz="1050" spc="16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as</a:t>
            </a:r>
            <a:r>
              <a:rPr dirty="0" sz="1050" spc="6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an</a:t>
            </a:r>
            <a:r>
              <a:rPr dirty="0" sz="1050" spc="11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issue</a:t>
            </a:r>
            <a:r>
              <a:rPr dirty="0" sz="1050" spc="17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-25">
                <a:solidFill>
                  <a:srgbClr val="010103"/>
                </a:solidFill>
                <a:latin typeface="Arial"/>
                <a:cs typeface="Arial"/>
              </a:rPr>
              <a:t>for </a:t>
            </a:r>
            <a:r>
              <a:rPr dirty="0" sz="1050" spc="10">
                <a:solidFill>
                  <a:srgbClr val="010103"/>
                </a:solidFill>
                <a:latin typeface="Arial"/>
                <a:cs typeface="Arial"/>
              </a:rPr>
              <a:t>women.</a:t>
            </a:r>
            <a:r>
              <a:rPr dirty="0" sz="1050" spc="114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10103"/>
                </a:solidFill>
                <a:latin typeface="Arial"/>
                <a:cs typeface="Arial"/>
              </a:rPr>
              <a:t>Flexibility</a:t>
            </a:r>
            <a:r>
              <a:rPr dirty="0" sz="1050" spc="18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10103"/>
                </a:solidFill>
                <a:latin typeface="Arial"/>
                <a:cs typeface="Arial"/>
              </a:rPr>
              <a:t>in</a:t>
            </a:r>
            <a:r>
              <a:rPr dirty="0" sz="1050" spc="11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0">
                <a:solidFill>
                  <a:srgbClr val="010103"/>
                </a:solidFill>
                <a:latin typeface="Arial"/>
                <a:cs typeface="Arial"/>
              </a:rPr>
              <a:t>working</a:t>
            </a:r>
            <a:r>
              <a:rPr dirty="0" sz="1050" spc="14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5">
                <a:solidFill>
                  <a:srgbClr val="010103"/>
                </a:solidFill>
                <a:latin typeface="Arial"/>
                <a:cs typeface="Arial"/>
              </a:rPr>
              <a:t>patterns</a:t>
            </a:r>
            <a:r>
              <a:rPr dirty="0" sz="1050" spc="14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0">
                <a:solidFill>
                  <a:srgbClr val="010103"/>
                </a:solidFill>
                <a:latin typeface="Arial"/>
                <a:cs typeface="Arial"/>
              </a:rPr>
              <a:t>was</a:t>
            </a:r>
            <a:r>
              <a:rPr dirty="0" sz="1050" spc="13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10103"/>
                </a:solidFill>
                <a:latin typeface="Arial"/>
                <a:cs typeface="Arial"/>
              </a:rPr>
              <a:t>seen</a:t>
            </a:r>
            <a:r>
              <a:rPr dirty="0" sz="1050" spc="14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10103"/>
                </a:solidFill>
                <a:latin typeface="Arial"/>
                <a:cs typeface="Arial"/>
              </a:rPr>
              <a:t>as</a:t>
            </a:r>
            <a:r>
              <a:rPr dirty="0" sz="1050" spc="6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-50">
                <a:solidFill>
                  <a:srgbClr val="010103"/>
                </a:solidFill>
                <a:latin typeface="Arial"/>
                <a:cs typeface="Arial"/>
              </a:rPr>
              <a:t>a</a:t>
            </a:r>
            <a:r>
              <a:rPr dirty="0" sz="1050" spc="50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0">
                <a:solidFill>
                  <a:srgbClr val="010103"/>
                </a:solidFill>
                <a:latin typeface="Arial"/>
                <a:cs typeface="Arial"/>
              </a:rPr>
              <a:t>good</a:t>
            </a:r>
            <a:r>
              <a:rPr dirty="0" sz="1050" spc="11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5">
                <a:solidFill>
                  <a:srgbClr val="010103"/>
                </a:solidFill>
                <a:latin typeface="Arial"/>
                <a:cs typeface="Arial"/>
              </a:rPr>
              <a:t>start</a:t>
            </a:r>
            <a:r>
              <a:rPr dirty="0" sz="1050" spc="10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70">
                <a:solidFill>
                  <a:srgbClr val="010103"/>
                </a:solidFill>
                <a:latin typeface="Arial"/>
                <a:cs typeface="Arial"/>
              </a:rPr>
              <a:t>to</a:t>
            </a:r>
            <a:r>
              <a:rPr dirty="0" sz="1050" spc="4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0">
                <a:solidFill>
                  <a:srgbClr val="010103"/>
                </a:solidFill>
                <a:latin typeface="Arial"/>
                <a:cs typeface="Arial"/>
              </a:rPr>
              <a:t>help</a:t>
            </a:r>
            <a:r>
              <a:rPr dirty="0" sz="1050" spc="4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90">
                <a:solidFill>
                  <a:srgbClr val="010103"/>
                </a:solidFill>
                <a:latin typeface="Arial"/>
                <a:cs typeface="Arial"/>
              </a:rPr>
              <a:t>with</a:t>
            </a:r>
            <a:r>
              <a:rPr dirty="0" sz="1050" spc="8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5">
                <a:solidFill>
                  <a:srgbClr val="010103"/>
                </a:solidFill>
                <a:latin typeface="Arial"/>
                <a:cs typeface="Arial"/>
              </a:rPr>
              <a:t>fatigue</a:t>
            </a:r>
            <a:r>
              <a:rPr dirty="0" sz="1050" spc="7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10103"/>
                </a:solidFill>
                <a:latin typeface="Arial"/>
                <a:cs typeface="Arial"/>
              </a:rPr>
              <a:t>management,</a:t>
            </a:r>
            <a:r>
              <a:rPr dirty="0" sz="1050" spc="204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10103"/>
                </a:solidFill>
                <a:latin typeface="Arial"/>
                <a:cs typeface="Arial"/>
              </a:rPr>
              <a:t>and</a:t>
            </a:r>
            <a:r>
              <a:rPr dirty="0" sz="1050" spc="17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010103"/>
                </a:solidFill>
                <a:latin typeface="Arial"/>
                <a:cs typeface="Arial"/>
              </a:rPr>
              <a:t>coming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off</a:t>
            </a:r>
            <a:r>
              <a:rPr dirty="0" sz="1050" spc="37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lists</a:t>
            </a:r>
            <a:r>
              <a:rPr dirty="0" sz="1050" spc="9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such</a:t>
            </a:r>
            <a:r>
              <a:rPr dirty="0" sz="1050" spc="6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as</a:t>
            </a:r>
            <a:r>
              <a:rPr dirty="0" sz="1050" spc="3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0">
                <a:solidFill>
                  <a:srgbClr val="010103"/>
                </a:solidFill>
                <a:latin typeface="Arial"/>
                <a:cs typeface="Arial"/>
              </a:rPr>
              <a:t>obstetrics</a:t>
            </a:r>
            <a:r>
              <a:rPr dirty="0" sz="1050" spc="7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5">
                <a:solidFill>
                  <a:srgbClr val="010103"/>
                </a:solidFill>
                <a:latin typeface="Arial"/>
                <a:cs typeface="Arial"/>
              </a:rPr>
              <a:t>and</a:t>
            </a:r>
            <a:r>
              <a:rPr dirty="0" sz="1050" spc="8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0">
                <a:solidFill>
                  <a:srgbClr val="010103"/>
                </a:solidFill>
                <a:latin typeface="Arial"/>
                <a:cs typeface="Arial"/>
              </a:rPr>
              <a:t>burns</a:t>
            </a:r>
            <a:r>
              <a:rPr dirty="0" sz="1050" spc="3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0">
                <a:solidFill>
                  <a:srgbClr val="010103"/>
                </a:solidFill>
                <a:latin typeface="Arial"/>
                <a:cs typeface="Arial"/>
              </a:rPr>
              <a:t>to</a:t>
            </a:r>
            <a:r>
              <a:rPr dirty="0" sz="1050" spc="12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0">
                <a:solidFill>
                  <a:srgbClr val="010103"/>
                </a:solidFill>
                <a:latin typeface="Arial"/>
                <a:cs typeface="Arial"/>
              </a:rPr>
              <a:t>help</a:t>
            </a:r>
            <a:r>
              <a:rPr dirty="0" sz="1050" spc="8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0">
                <a:solidFill>
                  <a:srgbClr val="010103"/>
                </a:solidFill>
                <a:latin typeface="Arial"/>
                <a:cs typeface="Arial"/>
              </a:rPr>
              <a:t>with </a:t>
            </a:r>
            <a:r>
              <a:rPr dirty="0" sz="1050" spc="55">
                <a:solidFill>
                  <a:srgbClr val="010103"/>
                </a:solidFill>
                <a:latin typeface="Arial"/>
                <a:cs typeface="Arial"/>
              </a:rPr>
              <a:t>temperature</a:t>
            </a:r>
            <a:r>
              <a:rPr dirty="0" sz="1050" spc="8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010103"/>
                </a:solidFill>
                <a:latin typeface="Arial"/>
                <a:cs typeface="Arial"/>
              </a:rPr>
              <a:t>control.</a:t>
            </a:r>
            <a:endParaRPr sz="1050">
              <a:latin typeface="Arial"/>
              <a:cs typeface="Arial"/>
            </a:endParaRPr>
          </a:p>
          <a:p>
            <a:pPr algn="just" marL="18415" marR="151765" indent="2540">
              <a:lnSpc>
                <a:spcPct val="131000"/>
              </a:lnSpc>
            </a:pPr>
            <a:r>
              <a:rPr dirty="0" sz="1050" spc="65">
                <a:solidFill>
                  <a:srgbClr val="010103"/>
                </a:solidFill>
                <a:latin typeface="Arial"/>
                <a:cs typeface="Arial"/>
              </a:rPr>
              <a:t>Wider</a:t>
            </a:r>
            <a:r>
              <a:rPr dirty="0" sz="1050" spc="13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discussion</a:t>
            </a:r>
            <a:r>
              <a:rPr dirty="0" sz="1050" spc="13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of</a:t>
            </a:r>
            <a:r>
              <a:rPr dirty="0" sz="1050" spc="29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menopause</a:t>
            </a:r>
            <a:r>
              <a:rPr dirty="0" sz="1050" spc="18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in</a:t>
            </a:r>
            <a:r>
              <a:rPr dirty="0" sz="1050" spc="14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the</a:t>
            </a:r>
            <a:r>
              <a:rPr dirty="0" sz="1050" spc="27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5">
                <a:solidFill>
                  <a:srgbClr val="010103"/>
                </a:solidFill>
                <a:latin typeface="Arial"/>
                <a:cs typeface="Arial"/>
              </a:rPr>
              <a:t>workplace</a:t>
            </a:r>
            <a:r>
              <a:rPr dirty="0" sz="1050" spc="204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0">
                <a:solidFill>
                  <a:srgbClr val="010103"/>
                </a:solidFill>
                <a:latin typeface="Arial"/>
                <a:cs typeface="Arial"/>
              </a:rPr>
              <a:t>would help</a:t>
            </a:r>
            <a:r>
              <a:rPr dirty="0" sz="1050" spc="10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80">
                <a:solidFill>
                  <a:srgbClr val="010103"/>
                </a:solidFill>
                <a:latin typeface="Arial"/>
                <a:cs typeface="Arial"/>
              </a:rPr>
              <a:t>with</a:t>
            </a:r>
            <a:r>
              <a:rPr dirty="0" sz="1050" spc="85">
                <a:solidFill>
                  <a:srgbClr val="010103"/>
                </a:solidFill>
                <a:latin typeface="Arial"/>
                <a:cs typeface="Arial"/>
              </a:rPr>
              <a:t> the</a:t>
            </a:r>
            <a:r>
              <a:rPr dirty="0" sz="1050" spc="-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erosion</a:t>
            </a:r>
            <a:r>
              <a:rPr dirty="0" sz="1050" spc="9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in</a:t>
            </a:r>
            <a:r>
              <a:rPr dirty="0" sz="1050" spc="10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self</a:t>
            </a:r>
            <a:r>
              <a:rPr dirty="0" sz="1050" spc="18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0">
                <a:solidFill>
                  <a:srgbClr val="010103"/>
                </a:solidFill>
                <a:latin typeface="Arial"/>
                <a:cs typeface="Arial"/>
              </a:rPr>
              <a:t>confidence</a:t>
            </a:r>
            <a:r>
              <a:rPr dirty="0" sz="1050" spc="20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80">
                <a:solidFill>
                  <a:srgbClr val="010103"/>
                </a:solidFill>
                <a:latin typeface="Arial"/>
                <a:cs typeface="Arial"/>
              </a:rPr>
              <a:t>that</a:t>
            </a:r>
            <a:r>
              <a:rPr dirty="0" sz="1050" spc="14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women</a:t>
            </a:r>
            <a:r>
              <a:rPr dirty="0" sz="1050" spc="12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-25">
                <a:solidFill>
                  <a:srgbClr val="010103"/>
                </a:solidFill>
                <a:latin typeface="Arial"/>
                <a:cs typeface="Arial"/>
              </a:rPr>
              <a:t>are </a:t>
            </a:r>
            <a:r>
              <a:rPr dirty="0" sz="1050" spc="60">
                <a:solidFill>
                  <a:srgbClr val="010103"/>
                </a:solidFill>
                <a:latin typeface="Arial"/>
                <a:cs typeface="Arial"/>
              </a:rPr>
              <a:t>reporting</a:t>
            </a:r>
            <a:r>
              <a:rPr dirty="0" sz="1050" spc="7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0">
                <a:solidFill>
                  <a:srgbClr val="010103"/>
                </a:solidFill>
                <a:latin typeface="Arial"/>
                <a:cs typeface="Arial"/>
              </a:rPr>
              <a:t>at</a:t>
            </a:r>
            <a:r>
              <a:rPr dirty="0" sz="1050" spc="7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0">
                <a:solidFill>
                  <a:srgbClr val="010103"/>
                </a:solidFill>
                <a:latin typeface="Arial"/>
                <a:cs typeface="Arial"/>
              </a:rPr>
              <a:t>this</a:t>
            </a:r>
            <a:r>
              <a:rPr dirty="0" sz="1050" spc="-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010103"/>
                </a:solidFill>
                <a:latin typeface="Arial"/>
                <a:cs typeface="Arial"/>
              </a:rPr>
              <a:t>time.</a:t>
            </a:r>
            <a:endParaRPr sz="1050">
              <a:latin typeface="Arial"/>
              <a:cs typeface="Arial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15244362" y="10588259"/>
            <a:ext cx="3426460" cy="2153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300" spc="-254" b="1">
                <a:solidFill>
                  <a:srgbClr val="010103"/>
                </a:solidFill>
                <a:latin typeface="Arial"/>
                <a:cs typeface="Arial"/>
              </a:rPr>
              <a:t>NEXT</a:t>
            </a:r>
            <a:r>
              <a:rPr dirty="0" sz="3300" spc="-95" b="1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3300" spc="-300" b="1">
                <a:solidFill>
                  <a:srgbClr val="010103"/>
                </a:solidFill>
                <a:latin typeface="Arial"/>
                <a:cs typeface="Arial"/>
              </a:rPr>
              <a:t>STEPS</a:t>
            </a:r>
            <a:endParaRPr sz="3300">
              <a:latin typeface="Arial"/>
              <a:cs typeface="Arial"/>
            </a:endParaRPr>
          </a:p>
          <a:p>
            <a:pPr marL="24765" marR="5080" indent="5080">
              <a:lnSpc>
                <a:spcPct val="131000"/>
              </a:lnSpc>
              <a:spcBef>
                <a:spcPts val="1235"/>
              </a:spcBef>
            </a:pP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A</a:t>
            </a:r>
            <a:r>
              <a:rPr dirty="0" sz="1050" spc="26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70" b="1">
                <a:solidFill>
                  <a:srgbClr val="010103"/>
                </a:solidFill>
                <a:latin typeface="Arial"/>
                <a:cs typeface="Arial"/>
              </a:rPr>
              <a:t>larger</a:t>
            </a:r>
            <a:r>
              <a:rPr dirty="0" sz="1050" spc="114" b="1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b="1">
                <a:solidFill>
                  <a:srgbClr val="010103"/>
                </a:solidFill>
                <a:latin typeface="Arial"/>
                <a:cs typeface="Arial"/>
              </a:rPr>
              <a:t>study</a:t>
            </a:r>
            <a:r>
              <a:rPr dirty="0" sz="1050" spc="130" b="1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sent</a:t>
            </a:r>
            <a:r>
              <a:rPr dirty="0" sz="1050" spc="10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to</a:t>
            </a:r>
            <a:r>
              <a:rPr dirty="0" sz="1050" spc="12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all</a:t>
            </a:r>
            <a:r>
              <a:rPr dirty="0" sz="1050" spc="8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75">
                <a:solidFill>
                  <a:srgbClr val="010103"/>
                </a:solidFill>
                <a:latin typeface="Arial"/>
                <a:cs typeface="Arial"/>
              </a:rPr>
              <a:t>FANZCA</a:t>
            </a:r>
            <a:r>
              <a:rPr dirty="0" sz="1050" spc="16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5">
                <a:solidFill>
                  <a:srgbClr val="010103"/>
                </a:solidFill>
                <a:latin typeface="Arial"/>
                <a:cs typeface="Arial"/>
              </a:rPr>
              <a:t>and</a:t>
            </a:r>
            <a:r>
              <a:rPr dirty="0" sz="1050" spc="2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0">
                <a:solidFill>
                  <a:srgbClr val="010103"/>
                </a:solidFill>
                <a:latin typeface="Arial"/>
                <a:cs typeface="Arial"/>
              </a:rPr>
              <a:t>RCOA </a:t>
            </a:r>
            <a:r>
              <a:rPr dirty="0" sz="1050" spc="10">
                <a:solidFill>
                  <a:srgbClr val="010103"/>
                </a:solidFill>
                <a:latin typeface="Arial"/>
                <a:cs typeface="Arial"/>
              </a:rPr>
              <a:t>anaesthetists</a:t>
            </a:r>
            <a:r>
              <a:rPr dirty="0" sz="1050" spc="30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0">
                <a:solidFill>
                  <a:srgbClr val="010103"/>
                </a:solidFill>
                <a:latin typeface="Arial"/>
                <a:cs typeface="Arial"/>
              </a:rPr>
              <a:t>would</a:t>
            </a:r>
            <a:r>
              <a:rPr dirty="0" sz="1050" spc="14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0">
                <a:solidFill>
                  <a:srgbClr val="010103"/>
                </a:solidFill>
                <a:latin typeface="Arial"/>
                <a:cs typeface="Arial"/>
              </a:rPr>
              <a:t>help</a:t>
            </a:r>
            <a:r>
              <a:rPr dirty="0" sz="1050" spc="14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10103"/>
                </a:solidFill>
                <a:latin typeface="Arial"/>
                <a:cs typeface="Arial"/>
              </a:rPr>
              <a:t>to</a:t>
            </a:r>
            <a:r>
              <a:rPr dirty="0" sz="1050" spc="18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10103"/>
                </a:solidFill>
                <a:latin typeface="Arial"/>
                <a:cs typeface="Arial"/>
              </a:rPr>
              <a:t>ascertain</a:t>
            </a:r>
            <a:r>
              <a:rPr dirty="0" sz="1050" spc="22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5">
                <a:solidFill>
                  <a:srgbClr val="010103"/>
                </a:solidFill>
                <a:latin typeface="Arial"/>
                <a:cs typeface="Arial"/>
              </a:rPr>
              <a:t>how</a:t>
            </a:r>
            <a:r>
              <a:rPr dirty="0" sz="1050" spc="204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30">
                <a:solidFill>
                  <a:srgbClr val="010103"/>
                </a:solidFill>
                <a:latin typeface="Arial"/>
                <a:cs typeface="Arial"/>
              </a:rPr>
              <a:t>many </a:t>
            </a:r>
            <a:r>
              <a:rPr dirty="0" sz="1050" spc="10">
                <a:solidFill>
                  <a:srgbClr val="010103"/>
                </a:solidFill>
                <a:latin typeface="Arial"/>
                <a:cs typeface="Arial"/>
              </a:rPr>
              <a:t>women</a:t>
            </a:r>
            <a:r>
              <a:rPr dirty="0" sz="1050" spc="12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10103"/>
                </a:solidFill>
                <a:latin typeface="Arial"/>
                <a:cs typeface="Arial"/>
              </a:rPr>
              <a:t>this</a:t>
            </a:r>
            <a:r>
              <a:rPr dirty="0" sz="1050" spc="6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10103"/>
                </a:solidFill>
                <a:latin typeface="Arial"/>
                <a:cs typeface="Arial"/>
              </a:rPr>
              <a:t>issue</a:t>
            </a:r>
            <a:r>
              <a:rPr dirty="0" sz="1050" spc="10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10103"/>
                </a:solidFill>
                <a:latin typeface="Arial"/>
                <a:cs typeface="Arial"/>
              </a:rPr>
              <a:t>impacts</a:t>
            </a:r>
            <a:r>
              <a:rPr dirty="0" sz="1050" spc="114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010103"/>
                </a:solidFill>
                <a:latin typeface="Arial"/>
                <a:cs typeface="Arial"/>
              </a:rPr>
              <a:t>and</a:t>
            </a:r>
            <a:r>
              <a:rPr dirty="0" sz="1050" spc="23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75">
                <a:solidFill>
                  <a:srgbClr val="010103"/>
                </a:solidFill>
                <a:latin typeface="Arial"/>
                <a:cs typeface="Arial"/>
              </a:rPr>
              <a:t>what</a:t>
            </a:r>
            <a:r>
              <a:rPr dirty="0" sz="1050" spc="18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0">
                <a:solidFill>
                  <a:srgbClr val="010103"/>
                </a:solidFill>
                <a:latin typeface="Arial"/>
                <a:cs typeface="Arial"/>
              </a:rPr>
              <a:t>they</a:t>
            </a:r>
            <a:r>
              <a:rPr dirty="0" sz="1050" spc="21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0">
                <a:solidFill>
                  <a:srgbClr val="010103"/>
                </a:solidFill>
                <a:latin typeface="Arial"/>
                <a:cs typeface="Arial"/>
              </a:rPr>
              <a:t>would</a:t>
            </a:r>
            <a:r>
              <a:rPr dirty="0" sz="1050" spc="12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5">
                <a:solidFill>
                  <a:srgbClr val="010103"/>
                </a:solidFill>
                <a:latin typeface="Arial"/>
                <a:cs typeface="Arial"/>
              </a:rPr>
              <a:t>find </a:t>
            </a:r>
            <a:r>
              <a:rPr dirty="0" sz="1050" spc="10">
                <a:solidFill>
                  <a:srgbClr val="010103"/>
                </a:solidFill>
                <a:latin typeface="Arial"/>
                <a:cs typeface="Arial"/>
              </a:rPr>
              <a:t>helpful.</a:t>
            </a:r>
            <a:r>
              <a:rPr dirty="0" sz="1050" spc="19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0" b="1">
                <a:solidFill>
                  <a:srgbClr val="010103"/>
                </a:solidFill>
                <a:latin typeface="Arial"/>
                <a:cs typeface="Arial"/>
              </a:rPr>
              <a:t>Open</a:t>
            </a:r>
            <a:r>
              <a:rPr dirty="0" sz="1050" spc="145" b="1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10" b="1">
                <a:solidFill>
                  <a:srgbClr val="010103"/>
                </a:solidFill>
                <a:latin typeface="Arial"/>
                <a:cs typeface="Arial"/>
              </a:rPr>
              <a:t>conversations</a:t>
            </a:r>
            <a:r>
              <a:rPr dirty="0" sz="1050" spc="340" b="1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0">
                <a:solidFill>
                  <a:srgbClr val="010103"/>
                </a:solidFill>
                <a:latin typeface="Arial"/>
                <a:cs typeface="Arial"/>
              </a:rPr>
              <a:t>within</a:t>
            </a:r>
            <a:r>
              <a:rPr dirty="0" sz="1050" spc="21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45">
                <a:solidFill>
                  <a:srgbClr val="010103"/>
                </a:solidFill>
                <a:latin typeface="Arial"/>
                <a:cs typeface="Arial"/>
              </a:rPr>
              <a:t>departments </a:t>
            </a:r>
            <a:r>
              <a:rPr dirty="0" sz="1050" spc="60">
                <a:solidFill>
                  <a:srgbClr val="010103"/>
                </a:solidFill>
                <a:latin typeface="Arial"/>
                <a:cs typeface="Arial"/>
              </a:rPr>
              <a:t>and</a:t>
            </a:r>
            <a:r>
              <a:rPr dirty="0" sz="1050" spc="114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5">
                <a:solidFill>
                  <a:srgbClr val="010103"/>
                </a:solidFill>
                <a:latin typeface="Arial"/>
                <a:cs typeface="Arial"/>
              </a:rPr>
              <a:t>acknowledging</a:t>
            </a:r>
            <a:r>
              <a:rPr dirty="0" sz="1050" spc="17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b="1">
                <a:solidFill>
                  <a:srgbClr val="010103"/>
                </a:solidFill>
                <a:latin typeface="Arial"/>
                <a:cs typeface="Arial"/>
              </a:rPr>
              <a:t>menopause</a:t>
            </a:r>
            <a:r>
              <a:rPr dirty="0" sz="1050" spc="250" b="1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0" b="1">
                <a:solidFill>
                  <a:srgbClr val="010103"/>
                </a:solidFill>
                <a:latin typeface="Arial"/>
                <a:cs typeface="Arial"/>
              </a:rPr>
              <a:t>as</a:t>
            </a:r>
            <a:r>
              <a:rPr dirty="0" sz="1050" spc="70" b="1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0" b="1">
                <a:solidFill>
                  <a:srgbClr val="010103"/>
                </a:solidFill>
                <a:latin typeface="Arial"/>
                <a:cs typeface="Arial"/>
              </a:rPr>
              <a:t>a</a:t>
            </a:r>
            <a:r>
              <a:rPr dirty="0" sz="1050" spc="210" b="1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0" b="1">
                <a:solidFill>
                  <a:srgbClr val="010103"/>
                </a:solidFill>
                <a:latin typeface="Arial"/>
                <a:cs typeface="Arial"/>
              </a:rPr>
              <a:t>workplace </a:t>
            </a:r>
            <a:r>
              <a:rPr dirty="0" sz="1050" b="1">
                <a:solidFill>
                  <a:srgbClr val="010103"/>
                </a:solidFill>
                <a:latin typeface="Arial"/>
                <a:cs typeface="Arial"/>
              </a:rPr>
              <a:t>issue</a:t>
            </a:r>
            <a:r>
              <a:rPr dirty="0" sz="1050" spc="155" b="1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will</a:t>
            </a:r>
            <a:r>
              <a:rPr dirty="0" sz="1050" spc="3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0">
                <a:solidFill>
                  <a:srgbClr val="010103"/>
                </a:solidFill>
                <a:latin typeface="Arial"/>
                <a:cs typeface="Arial"/>
              </a:rPr>
              <a:t>help</a:t>
            </a:r>
            <a:r>
              <a:rPr dirty="0" sz="1050" spc="6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to</a:t>
            </a:r>
            <a:r>
              <a:rPr dirty="0" sz="1050" spc="9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0">
                <a:solidFill>
                  <a:srgbClr val="010103"/>
                </a:solidFill>
                <a:latin typeface="Arial"/>
                <a:cs typeface="Arial"/>
              </a:rPr>
              <a:t>address</a:t>
            </a:r>
            <a:r>
              <a:rPr dirty="0" sz="1050" spc="7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the</a:t>
            </a:r>
            <a:r>
              <a:rPr dirty="0" sz="1050" spc="15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loss</a:t>
            </a:r>
            <a:r>
              <a:rPr dirty="0" sz="1050" spc="5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10103"/>
                </a:solidFill>
                <a:latin typeface="Arial"/>
                <a:cs typeface="Arial"/>
              </a:rPr>
              <a:t>of</a:t>
            </a:r>
            <a:r>
              <a:rPr dirty="0" sz="1050" spc="29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40">
                <a:solidFill>
                  <a:srgbClr val="010103"/>
                </a:solidFill>
                <a:latin typeface="Arial"/>
                <a:cs typeface="Arial"/>
              </a:rPr>
              <a:t>experienced </a:t>
            </a:r>
            <a:r>
              <a:rPr dirty="0" sz="1050" spc="20">
                <a:solidFill>
                  <a:srgbClr val="010103"/>
                </a:solidFill>
                <a:latin typeface="Arial"/>
                <a:cs typeface="Arial"/>
              </a:rPr>
              <a:t>anaesthetists</a:t>
            </a:r>
            <a:r>
              <a:rPr dirty="0" sz="1050" spc="254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65">
                <a:solidFill>
                  <a:srgbClr val="010103"/>
                </a:solidFill>
                <a:latin typeface="Arial"/>
                <a:cs typeface="Arial"/>
              </a:rPr>
              <a:t>from</a:t>
            </a:r>
            <a:r>
              <a:rPr dirty="0" sz="1050" spc="120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5">
                <a:solidFill>
                  <a:srgbClr val="010103"/>
                </a:solidFill>
                <a:latin typeface="Arial"/>
                <a:cs typeface="Arial"/>
              </a:rPr>
              <a:t>the</a:t>
            </a:r>
            <a:r>
              <a:rPr dirty="0" sz="1050" spc="155">
                <a:solidFill>
                  <a:srgbClr val="010103"/>
                </a:solidFill>
                <a:latin typeface="Arial"/>
                <a:cs typeface="Arial"/>
              </a:rPr>
              <a:t> </a:t>
            </a:r>
            <a:r>
              <a:rPr dirty="0" sz="1050" spc="50">
                <a:solidFill>
                  <a:srgbClr val="010103"/>
                </a:solidFill>
                <a:latin typeface="Arial"/>
                <a:cs typeface="Arial"/>
              </a:rPr>
              <a:t>workforce.</a:t>
            </a:r>
            <a:endParaRPr sz="1050">
              <a:latin typeface="Arial"/>
              <a:cs typeface="Arial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15170129" y="13291999"/>
            <a:ext cx="4535170" cy="1315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300" spc="-355" b="1">
                <a:solidFill>
                  <a:srgbClr val="010103"/>
                </a:solidFill>
                <a:latin typeface="Arial"/>
                <a:cs typeface="Arial"/>
              </a:rPr>
              <a:t>REFERENCES</a:t>
            </a:r>
            <a:endParaRPr sz="3300">
              <a:latin typeface="Arial"/>
              <a:cs typeface="Arial"/>
            </a:endParaRPr>
          </a:p>
          <a:p>
            <a:pPr marL="148590">
              <a:lnSpc>
                <a:spcPct val="100000"/>
              </a:lnSpc>
              <a:spcBef>
                <a:spcPts val="1295"/>
              </a:spcBef>
            </a:pPr>
            <a:r>
              <a:rPr dirty="0" sz="900">
                <a:solidFill>
                  <a:srgbClr val="010103"/>
                </a:solidFill>
                <a:latin typeface="Times New Roman"/>
                <a:cs typeface="Times New Roman"/>
              </a:rPr>
              <a:t>l.</a:t>
            </a:r>
            <a:r>
              <a:rPr dirty="0" sz="900" spc="235">
                <a:solidFill>
                  <a:srgbClr val="010103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103"/>
                </a:solidFill>
                <a:latin typeface="Times New Roman"/>
                <a:cs typeface="Times New Roman"/>
              </a:rPr>
              <a:t>Hi</a:t>
            </a:r>
            <a:r>
              <a:rPr dirty="0" sz="900">
                <a:solidFill>
                  <a:srgbClr val="1A1D1D"/>
                </a:solidFill>
                <a:latin typeface="Times New Roman"/>
                <a:cs typeface="Times New Roman"/>
              </a:rPr>
              <a:t>c</a:t>
            </a:r>
            <a:r>
              <a:rPr dirty="0" sz="900">
                <a:solidFill>
                  <a:srgbClr val="010103"/>
                </a:solidFill>
                <a:latin typeface="Times New Roman"/>
                <a:cs typeface="Times New Roman"/>
              </a:rPr>
              <a:t>key</a:t>
            </a:r>
            <a:r>
              <a:rPr dirty="0" sz="900" spc="60">
                <a:solidFill>
                  <a:srgbClr val="010103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010103"/>
                </a:solidFill>
                <a:latin typeface="Times New Roman"/>
                <a:cs typeface="Times New Roman"/>
              </a:rPr>
              <a:t>M,</a:t>
            </a:r>
            <a:r>
              <a:rPr dirty="0" sz="900" spc="55">
                <a:solidFill>
                  <a:srgbClr val="010103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103"/>
                </a:solidFill>
                <a:latin typeface="Times New Roman"/>
                <a:cs typeface="Times New Roman"/>
              </a:rPr>
              <a:t>et</a:t>
            </a:r>
            <a:r>
              <a:rPr dirty="0" sz="900" spc="210">
                <a:solidFill>
                  <a:srgbClr val="010103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103"/>
                </a:solidFill>
                <a:latin typeface="Times New Roman"/>
                <a:cs typeface="Times New Roman"/>
              </a:rPr>
              <a:t>al. BMJ</a:t>
            </a:r>
            <a:r>
              <a:rPr dirty="0" sz="900" spc="80">
                <a:solidFill>
                  <a:srgbClr val="010103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103"/>
                </a:solidFill>
                <a:latin typeface="Times New Roman"/>
                <a:cs typeface="Times New Roman"/>
              </a:rPr>
              <a:t>2022;377:</a:t>
            </a:r>
            <a:r>
              <a:rPr dirty="0" sz="900" spc="85">
                <a:solidFill>
                  <a:srgbClr val="010103"/>
                </a:solidFill>
                <a:latin typeface="Times New Roman"/>
                <a:cs typeface="Times New Roman"/>
              </a:rPr>
              <a:t> </a:t>
            </a:r>
            <a:r>
              <a:rPr dirty="0" sz="900" spc="55">
                <a:solidFill>
                  <a:srgbClr val="010103"/>
                </a:solidFill>
                <a:latin typeface="Times New Roman"/>
                <a:cs typeface="Times New Roman"/>
              </a:rPr>
              <a:t>e069369</a:t>
            </a:r>
            <a:endParaRPr sz="900">
              <a:latin typeface="Times New Roman"/>
              <a:cs typeface="Times New Roman"/>
            </a:endParaRPr>
          </a:p>
          <a:p>
            <a:pPr marL="227329" indent="-104139">
              <a:lnSpc>
                <a:spcPct val="100000"/>
              </a:lnSpc>
              <a:spcBef>
                <a:spcPts val="190"/>
              </a:spcBef>
              <a:buAutoNum type="arabicPeriod" startAt="2"/>
              <a:tabLst>
                <a:tab pos="227329" algn="l"/>
              </a:tabLst>
            </a:pPr>
            <a:r>
              <a:rPr dirty="0" sz="900" spc="10">
                <a:solidFill>
                  <a:srgbClr val="010103"/>
                </a:solidFill>
                <a:latin typeface="Times New Roman"/>
                <a:cs typeface="Times New Roman"/>
              </a:rPr>
              <a:t>Davie</a:t>
            </a:r>
            <a:r>
              <a:rPr dirty="0" sz="900" spc="10">
                <a:solidFill>
                  <a:srgbClr val="1A1D1D"/>
                </a:solidFill>
                <a:latin typeface="Times New Roman"/>
                <a:cs typeface="Times New Roman"/>
              </a:rPr>
              <a:t>s</a:t>
            </a:r>
            <a:r>
              <a:rPr dirty="0" sz="900" spc="130">
                <a:solidFill>
                  <a:srgbClr val="1A1D1D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010103"/>
                </a:solidFill>
                <a:latin typeface="Times New Roman"/>
                <a:cs typeface="Times New Roman"/>
              </a:rPr>
              <a:t>Met</a:t>
            </a:r>
            <a:r>
              <a:rPr dirty="0" sz="900" spc="440">
                <a:solidFill>
                  <a:srgbClr val="010103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010103"/>
                </a:solidFill>
                <a:latin typeface="Times New Roman"/>
                <a:cs typeface="Times New Roman"/>
              </a:rPr>
              <a:t>al.</a:t>
            </a:r>
            <a:r>
              <a:rPr dirty="0" sz="900" spc="60">
                <a:solidFill>
                  <a:srgbClr val="010103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010103"/>
                </a:solidFill>
                <a:latin typeface="Times New Roman"/>
                <a:cs typeface="Times New Roman"/>
              </a:rPr>
              <a:t>Anae</a:t>
            </a:r>
            <a:r>
              <a:rPr dirty="0" sz="900" spc="10">
                <a:solidFill>
                  <a:srgbClr val="1A1D1D"/>
                </a:solidFill>
                <a:latin typeface="Times New Roman"/>
                <a:cs typeface="Times New Roman"/>
              </a:rPr>
              <a:t>s</a:t>
            </a:r>
            <a:r>
              <a:rPr dirty="0" sz="900" spc="10">
                <a:solidFill>
                  <a:srgbClr val="010103"/>
                </a:solidFill>
                <a:latin typeface="Times New Roman"/>
                <a:cs typeface="Times New Roman"/>
              </a:rPr>
              <a:t>the</a:t>
            </a:r>
            <a:r>
              <a:rPr dirty="0" sz="900" spc="10">
                <a:solidFill>
                  <a:srgbClr val="1A1D1D"/>
                </a:solidFill>
                <a:latin typeface="Times New Roman"/>
                <a:cs typeface="Times New Roman"/>
              </a:rPr>
              <a:t>s</a:t>
            </a:r>
            <a:r>
              <a:rPr dirty="0" sz="900" spc="10">
                <a:solidFill>
                  <a:srgbClr val="010103"/>
                </a:solidFill>
                <a:latin typeface="Times New Roman"/>
                <a:cs typeface="Times New Roman"/>
              </a:rPr>
              <a:t>ia</a:t>
            </a:r>
            <a:r>
              <a:rPr dirty="0" sz="900" spc="290">
                <a:solidFill>
                  <a:srgbClr val="010103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010103"/>
                </a:solidFill>
                <a:latin typeface="Times New Roman"/>
                <a:cs typeface="Times New Roman"/>
              </a:rPr>
              <a:t>2022;77</a:t>
            </a:r>
            <a:r>
              <a:rPr dirty="0" sz="900" spc="10">
                <a:solidFill>
                  <a:srgbClr val="1A1D1D"/>
                </a:solidFill>
                <a:latin typeface="Times New Roman"/>
                <a:cs typeface="Times New Roman"/>
              </a:rPr>
              <a:t>:</a:t>
            </a:r>
            <a:r>
              <a:rPr dirty="0" sz="900" spc="10">
                <a:solidFill>
                  <a:srgbClr val="010103"/>
                </a:solidFill>
                <a:latin typeface="Times New Roman"/>
                <a:cs typeface="Times New Roman"/>
              </a:rPr>
              <a:t>1259</a:t>
            </a:r>
            <a:r>
              <a:rPr dirty="0" sz="900" spc="10">
                <a:solidFill>
                  <a:srgbClr val="1A1D1D"/>
                </a:solidFill>
                <a:latin typeface="Times New Roman"/>
                <a:cs typeface="Times New Roman"/>
              </a:rPr>
              <a:t>-</a:t>
            </a:r>
            <a:r>
              <a:rPr dirty="0" sz="900" spc="-20">
                <a:solidFill>
                  <a:srgbClr val="010103"/>
                </a:solidFill>
                <a:latin typeface="Times New Roman"/>
                <a:cs typeface="Times New Roman"/>
              </a:rPr>
              <a:t>1267</a:t>
            </a:r>
            <a:endParaRPr sz="900">
              <a:latin typeface="Times New Roman"/>
              <a:cs typeface="Times New Roman"/>
            </a:endParaRPr>
          </a:p>
          <a:p>
            <a:pPr marL="259715" indent="-138430">
              <a:lnSpc>
                <a:spcPct val="100000"/>
              </a:lnSpc>
              <a:spcBef>
                <a:spcPts val="195"/>
              </a:spcBef>
              <a:buAutoNum type="arabicPeriod" startAt="2"/>
              <a:tabLst>
                <a:tab pos="259715" algn="l"/>
              </a:tabLst>
            </a:pPr>
            <a:r>
              <a:rPr dirty="0" sz="900" spc="50">
                <a:solidFill>
                  <a:srgbClr val="010103"/>
                </a:solidFill>
                <a:latin typeface="Times New Roman"/>
                <a:cs typeface="Times New Roman"/>
              </a:rPr>
              <a:t>http</a:t>
            </a:r>
            <a:r>
              <a:rPr dirty="0" sz="900" spc="50">
                <a:solidFill>
                  <a:srgbClr val="1A1D1D"/>
                </a:solidFill>
                <a:latin typeface="Times New Roman"/>
                <a:cs typeface="Times New Roman"/>
              </a:rPr>
              <a:t>s://</a:t>
            </a:r>
            <a:r>
              <a:rPr dirty="0" sz="900" spc="50">
                <a:solidFill>
                  <a:srgbClr val="010103"/>
                </a:solidFill>
                <a:latin typeface="Times New Roman"/>
                <a:cs typeface="Times New Roman"/>
                <a:hlinkClick r:id="rId2"/>
              </a:rPr>
              <a:t>www</a:t>
            </a:r>
            <a:r>
              <a:rPr dirty="0" sz="900" spc="50">
                <a:solidFill>
                  <a:srgbClr val="1A1D1D"/>
                </a:solidFill>
                <a:latin typeface="Times New Roman"/>
                <a:cs typeface="Times New Roman"/>
                <a:hlinkClick r:id="rId2"/>
              </a:rPr>
              <a:t>.</a:t>
            </a:r>
            <a:r>
              <a:rPr dirty="0" sz="900" spc="50">
                <a:solidFill>
                  <a:srgbClr val="010103"/>
                </a:solidFill>
                <a:latin typeface="Times New Roman"/>
                <a:cs typeface="Times New Roman"/>
                <a:hlinkClick r:id="rId2"/>
              </a:rPr>
              <a:t>bma</a:t>
            </a:r>
            <a:r>
              <a:rPr dirty="0" sz="900" spc="50">
                <a:solidFill>
                  <a:srgbClr val="1A1D1D"/>
                </a:solidFill>
                <a:latin typeface="Times New Roman"/>
                <a:cs typeface="Times New Roman"/>
                <a:hlinkClick r:id="rId2"/>
              </a:rPr>
              <a:t>.o</a:t>
            </a:r>
            <a:r>
              <a:rPr dirty="0" sz="900" spc="50">
                <a:solidFill>
                  <a:srgbClr val="010103"/>
                </a:solidFill>
                <a:latin typeface="Times New Roman"/>
                <a:cs typeface="Times New Roman"/>
                <a:hlinkClick r:id="rId2"/>
              </a:rPr>
              <a:t>rg</a:t>
            </a:r>
            <a:r>
              <a:rPr dirty="0" sz="900" spc="50">
                <a:solidFill>
                  <a:srgbClr val="1A1D1D"/>
                </a:solidFill>
                <a:latin typeface="Times New Roman"/>
                <a:cs typeface="Times New Roman"/>
                <a:hlinkClick r:id="rId2"/>
              </a:rPr>
              <a:t>.</a:t>
            </a:r>
            <a:r>
              <a:rPr dirty="0" sz="900" spc="50">
                <a:solidFill>
                  <a:srgbClr val="010103"/>
                </a:solidFill>
                <a:latin typeface="Times New Roman"/>
                <a:cs typeface="Times New Roman"/>
                <a:hlinkClick r:id="rId2"/>
              </a:rPr>
              <a:t>uk</a:t>
            </a:r>
            <a:r>
              <a:rPr dirty="0" sz="900" spc="50">
                <a:solidFill>
                  <a:srgbClr val="1A1D1D"/>
                </a:solidFill>
                <a:latin typeface="Times New Roman"/>
                <a:cs typeface="Times New Roman"/>
                <a:hlinkClick r:id="rId2"/>
              </a:rPr>
              <a:t>/</a:t>
            </a:r>
            <a:r>
              <a:rPr dirty="0" sz="900" spc="50">
                <a:solidFill>
                  <a:srgbClr val="010103"/>
                </a:solidFill>
                <a:latin typeface="Times New Roman"/>
                <a:cs typeface="Times New Roman"/>
                <a:hlinkClick r:id="rId2"/>
              </a:rPr>
              <a:t>media</a:t>
            </a:r>
            <a:r>
              <a:rPr dirty="0" sz="900" spc="50">
                <a:solidFill>
                  <a:srgbClr val="1A1D1D"/>
                </a:solidFill>
                <a:latin typeface="Times New Roman"/>
                <a:cs typeface="Times New Roman"/>
                <a:hlinkClick r:id="rId2"/>
              </a:rPr>
              <a:t>/</a:t>
            </a:r>
            <a:r>
              <a:rPr dirty="0" sz="900" spc="50">
                <a:solidFill>
                  <a:srgbClr val="010103"/>
                </a:solidFill>
                <a:latin typeface="Times New Roman"/>
                <a:cs typeface="Times New Roman"/>
                <a:hlinkClick r:id="rId2"/>
              </a:rPr>
              <a:t>2913</a:t>
            </a:r>
            <a:r>
              <a:rPr dirty="0" sz="900" spc="50">
                <a:solidFill>
                  <a:srgbClr val="1A1D1D"/>
                </a:solidFill>
                <a:latin typeface="Times New Roman"/>
                <a:cs typeface="Times New Roman"/>
                <a:hlinkClick r:id="rId2"/>
              </a:rPr>
              <a:t>/</a:t>
            </a:r>
            <a:r>
              <a:rPr dirty="0" sz="900" spc="50">
                <a:solidFill>
                  <a:srgbClr val="010103"/>
                </a:solidFill>
                <a:latin typeface="Times New Roman"/>
                <a:cs typeface="Times New Roman"/>
                <a:hlinkClick r:id="rId2"/>
              </a:rPr>
              <a:t>bma</a:t>
            </a:r>
            <a:r>
              <a:rPr dirty="0" sz="900" spc="50">
                <a:solidFill>
                  <a:srgbClr val="1A1D1D"/>
                </a:solidFill>
                <a:latin typeface="Times New Roman"/>
                <a:cs typeface="Times New Roman"/>
                <a:hlinkClick r:id="rId2"/>
              </a:rPr>
              <a:t>-</a:t>
            </a:r>
            <a:r>
              <a:rPr dirty="0" sz="900">
                <a:solidFill>
                  <a:srgbClr val="1A1D1D"/>
                </a:solidFill>
                <a:latin typeface="Times New Roman"/>
                <a:cs typeface="Times New Roman"/>
                <a:hlinkClick r:id="rId2"/>
              </a:rPr>
              <a:t>c</a:t>
            </a:r>
            <a:r>
              <a:rPr dirty="0" sz="900">
                <a:solidFill>
                  <a:srgbClr val="010103"/>
                </a:solidFill>
                <a:latin typeface="Times New Roman"/>
                <a:cs typeface="Times New Roman"/>
                <a:hlinkClick r:id="rId2"/>
              </a:rPr>
              <a:t>hallenging</a:t>
            </a:r>
            <a:r>
              <a:rPr dirty="0" sz="900">
                <a:solidFill>
                  <a:srgbClr val="1A1D1D"/>
                </a:solidFill>
                <a:latin typeface="Times New Roman"/>
                <a:cs typeface="Times New Roman"/>
                <a:hlinkClick r:id="rId2"/>
              </a:rPr>
              <a:t>-</a:t>
            </a:r>
            <a:r>
              <a:rPr dirty="0" sz="900">
                <a:solidFill>
                  <a:srgbClr val="010103"/>
                </a:solidFill>
                <a:latin typeface="Times New Roman"/>
                <a:cs typeface="Times New Roman"/>
                <a:hlinkClick r:id="rId2"/>
              </a:rPr>
              <a:t>the</a:t>
            </a:r>
            <a:r>
              <a:rPr dirty="0" sz="900">
                <a:solidFill>
                  <a:srgbClr val="1A1D1D"/>
                </a:solidFill>
                <a:latin typeface="Times New Roman"/>
                <a:cs typeface="Times New Roman"/>
                <a:hlinkClick r:id="rId2"/>
              </a:rPr>
              <a:t>-c</a:t>
            </a:r>
            <a:r>
              <a:rPr dirty="0" sz="900">
                <a:solidFill>
                  <a:srgbClr val="010103"/>
                </a:solidFill>
                <a:latin typeface="Times New Roman"/>
                <a:cs typeface="Times New Roman"/>
                <a:hlinkClick r:id="rId2"/>
              </a:rPr>
              <a:t>ulture</a:t>
            </a:r>
            <a:r>
              <a:rPr dirty="0" sz="900">
                <a:solidFill>
                  <a:srgbClr val="1A1D1D"/>
                </a:solidFill>
                <a:latin typeface="Times New Roman"/>
                <a:cs typeface="Times New Roman"/>
                <a:hlinkClick r:id="rId2"/>
              </a:rPr>
              <a:t>-</a:t>
            </a:r>
            <a:r>
              <a:rPr dirty="0" sz="900" spc="50">
                <a:solidFill>
                  <a:srgbClr val="010103"/>
                </a:solidFill>
                <a:latin typeface="Times New Roman"/>
                <a:cs typeface="Times New Roman"/>
                <a:hlinkClick r:id="rId2"/>
              </a:rPr>
              <a:t>on</a:t>
            </a:r>
            <a:r>
              <a:rPr dirty="0" sz="900" spc="50">
                <a:solidFill>
                  <a:srgbClr val="1A1D1D"/>
                </a:solidFill>
                <a:latin typeface="Times New Roman"/>
                <a:cs typeface="Times New Roman"/>
                <a:hlinkClick r:id="rId2"/>
              </a:rPr>
              <a:t>-</a:t>
            </a:r>
            <a:r>
              <a:rPr dirty="0" sz="900" spc="45">
                <a:solidFill>
                  <a:srgbClr val="010103"/>
                </a:solidFill>
                <a:latin typeface="Times New Roman"/>
                <a:cs typeface="Times New Roman"/>
                <a:hlinkClick r:id="rId2"/>
              </a:rPr>
              <a:t>menopause</a:t>
            </a:r>
            <a:r>
              <a:rPr dirty="0" sz="900" spc="45">
                <a:solidFill>
                  <a:srgbClr val="1A1D1D"/>
                </a:solidFill>
                <a:latin typeface="Times New Roman"/>
                <a:cs typeface="Times New Roman"/>
              </a:rPr>
              <a:t>­</a:t>
            </a:r>
            <a:endParaRPr sz="900">
              <a:latin typeface="Times New Roman"/>
              <a:cs typeface="Times New Roman"/>
            </a:endParaRPr>
          </a:p>
          <a:p>
            <a:pPr marL="222250">
              <a:lnSpc>
                <a:spcPct val="100000"/>
              </a:lnSpc>
              <a:spcBef>
                <a:spcPts val="190"/>
              </a:spcBef>
            </a:pPr>
            <a:r>
              <a:rPr dirty="0" sz="900">
                <a:solidFill>
                  <a:srgbClr val="010103"/>
                </a:solidFill>
                <a:latin typeface="Times New Roman"/>
                <a:cs typeface="Times New Roman"/>
              </a:rPr>
              <a:t>for</a:t>
            </a:r>
            <a:r>
              <a:rPr dirty="0" sz="900">
                <a:solidFill>
                  <a:srgbClr val="1A1D1D"/>
                </a:solidFill>
                <a:latin typeface="Times New Roman"/>
                <a:cs typeface="Times New Roman"/>
              </a:rPr>
              <a:t>-</a:t>
            </a:r>
            <a:r>
              <a:rPr dirty="0" sz="900" spc="50">
                <a:solidFill>
                  <a:srgbClr val="010103"/>
                </a:solidFill>
                <a:latin typeface="Times New Roman"/>
                <a:cs typeface="Times New Roman"/>
              </a:rPr>
              <a:t>work</a:t>
            </a:r>
            <a:r>
              <a:rPr dirty="0" sz="900" spc="50">
                <a:solidFill>
                  <a:srgbClr val="1A1D1D"/>
                </a:solidFill>
                <a:latin typeface="Times New Roman"/>
                <a:cs typeface="Times New Roman"/>
              </a:rPr>
              <a:t>i</a:t>
            </a:r>
            <a:r>
              <a:rPr dirty="0" sz="900" spc="50">
                <a:solidFill>
                  <a:srgbClr val="010103"/>
                </a:solidFill>
                <a:latin typeface="Times New Roman"/>
                <a:cs typeface="Times New Roman"/>
              </a:rPr>
              <a:t>ng</a:t>
            </a:r>
            <a:r>
              <a:rPr dirty="0" sz="900" spc="50">
                <a:solidFill>
                  <a:srgbClr val="1A1D1D"/>
                </a:solidFill>
                <a:latin typeface="Times New Roman"/>
                <a:cs typeface="Times New Roman"/>
              </a:rPr>
              <a:t>-</a:t>
            </a:r>
            <a:r>
              <a:rPr dirty="0" sz="900" spc="45">
                <a:solidFill>
                  <a:srgbClr val="010103"/>
                </a:solidFill>
                <a:latin typeface="Times New Roman"/>
                <a:cs typeface="Times New Roman"/>
              </a:rPr>
              <a:t>doct</a:t>
            </a:r>
            <a:r>
              <a:rPr dirty="0" sz="900" spc="45">
                <a:solidFill>
                  <a:srgbClr val="1A1D1D"/>
                </a:solidFill>
                <a:latin typeface="Times New Roman"/>
                <a:cs typeface="Times New Roman"/>
              </a:rPr>
              <a:t>o</a:t>
            </a:r>
            <a:r>
              <a:rPr dirty="0" sz="900" spc="45">
                <a:solidFill>
                  <a:srgbClr val="010103"/>
                </a:solidFill>
                <a:latin typeface="Times New Roman"/>
                <a:cs typeface="Times New Roman"/>
              </a:rPr>
              <a:t>r</a:t>
            </a:r>
            <a:r>
              <a:rPr dirty="0" sz="900" spc="45">
                <a:solidFill>
                  <a:srgbClr val="1A1D1D"/>
                </a:solidFill>
                <a:latin typeface="Times New Roman"/>
                <a:cs typeface="Times New Roman"/>
              </a:rPr>
              <a:t>s-</a:t>
            </a:r>
            <a:r>
              <a:rPr dirty="0" sz="900" spc="45">
                <a:solidFill>
                  <a:srgbClr val="010103"/>
                </a:solidFill>
                <a:latin typeface="Times New Roman"/>
                <a:cs typeface="Times New Roman"/>
              </a:rPr>
              <a:t>report</a:t>
            </a:r>
            <a:r>
              <a:rPr dirty="0" sz="900" spc="45">
                <a:solidFill>
                  <a:srgbClr val="1A1D1D"/>
                </a:solidFill>
                <a:latin typeface="Times New Roman"/>
                <a:cs typeface="Times New Roman"/>
              </a:rPr>
              <a:t>-</a:t>
            </a:r>
            <a:r>
              <a:rPr dirty="0" sz="900" spc="50">
                <a:solidFill>
                  <a:srgbClr val="010103"/>
                </a:solidFill>
                <a:latin typeface="Times New Roman"/>
                <a:cs typeface="Times New Roman"/>
              </a:rPr>
              <a:t>aug</a:t>
            </a:r>
            <a:r>
              <a:rPr dirty="0" sz="900" spc="50">
                <a:solidFill>
                  <a:srgbClr val="1A1D1D"/>
                </a:solidFill>
                <a:latin typeface="Times New Roman"/>
                <a:cs typeface="Times New Roman"/>
              </a:rPr>
              <a:t>-</a:t>
            </a:r>
            <a:r>
              <a:rPr dirty="0" sz="900" spc="50">
                <a:solidFill>
                  <a:srgbClr val="010103"/>
                </a:solidFill>
                <a:latin typeface="Times New Roman"/>
                <a:cs typeface="Times New Roman"/>
              </a:rPr>
              <a:t>2020</a:t>
            </a:r>
            <a:r>
              <a:rPr dirty="0" sz="900" spc="50">
                <a:solidFill>
                  <a:srgbClr val="1A1D1D"/>
                </a:solidFill>
                <a:latin typeface="Times New Roman"/>
                <a:cs typeface="Times New Roman"/>
              </a:rPr>
              <a:t>.</a:t>
            </a:r>
            <a:r>
              <a:rPr dirty="0" sz="900" spc="50">
                <a:solidFill>
                  <a:srgbClr val="010103"/>
                </a:solidFill>
                <a:latin typeface="Times New Roman"/>
                <a:cs typeface="Times New Roman"/>
              </a:rPr>
              <a:t>pdf</a:t>
            </a:r>
            <a:r>
              <a:rPr dirty="0" sz="900" spc="85">
                <a:solidFill>
                  <a:srgbClr val="010103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1A1D1D"/>
                </a:solidFill>
                <a:latin typeface="Times New Roman"/>
                <a:cs typeface="Times New Roman"/>
              </a:rPr>
              <a:t>[c</a:t>
            </a:r>
            <a:r>
              <a:rPr dirty="0" sz="900">
                <a:solidFill>
                  <a:srgbClr val="010103"/>
                </a:solidFill>
                <a:latin typeface="Times New Roman"/>
                <a:cs typeface="Times New Roman"/>
              </a:rPr>
              <a:t>ited</a:t>
            </a:r>
            <a:r>
              <a:rPr dirty="0" sz="900" spc="250">
                <a:solidFill>
                  <a:srgbClr val="010103"/>
                </a:solidFill>
                <a:latin typeface="Times New Roman"/>
                <a:cs typeface="Times New Roman"/>
              </a:rPr>
              <a:t> </a:t>
            </a:r>
            <a:r>
              <a:rPr dirty="0" sz="900" spc="65">
                <a:solidFill>
                  <a:srgbClr val="010103"/>
                </a:solidFill>
                <a:latin typeface="Times New Roman"/>
                <a:cs typeface="Times New Roman"/>
              </a:rPr>
              <a:t>2023</a:t>
            </a:r>
            <a:r>
              <a:rPr dirty="0" sz="900" spc="70">
                <a:solidFill>
                  <a:srgbClr val="010103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103"/>
                </a:solidFill>
                <a:latin typeface="Times New Roman"/>
                <a:cs typeface="Times New Roman"/>
              </a:rPr>
              <a:t>Mar</a:t>
            </a:r>
            <a:r>
              <a:rPr dirty="0" sz="900" spc="30">
                <a:solidFill>
                  <a:srgbClr val="010103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010103"/>
                </a:solidFill>
                <a:latin typeface="Times New Roman"/>
                <a:cs typeface="Times New Roman"/>
              </a:rPr>
              <a:t>17</a:t>
            </a:r>
            <a:r>
              <a:rPr dirty="0" sz="900" spc="-25">
                <a:solidFill>
                  <a:srgbClr val="2D3641"/>
                </a:solidFill>
                <a:latin typeface="Times New Roman"/>
                <a:cs typeface="Times New Roman"/>
              </a:rPr>
              <a:t>]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2023-07-07T15:20:13Z</dcterms:created>
  <dcterms:modified xsi:type="dcterms:W3CDTF">2023-07-07T15:20:13Z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2023-07-07T00:00:00Z</vt:filetime>
  </property>
  <property fmtid="{D5CDD505-2E9C-101B-9397-08002B2CF9AE}" pid="3" name="Creator">
    <vt:lpwstr>Adobe Acrobat 23.3</vt:lpwstr>
  </property>
  <property fmtid="{D5CDD505-2E9C-101B-9397-08002B2CF9AE}" pid="4" name="LastSaved">
    <vt:filetime>2023-07-07T00:00:00Z</vt:filetime>
  </property>
  <property fmtid="{D5CDD505-2E9C-101B-9397-08002B2CF9AE}" pid="5" name="Producer">
    <vt:lpwstr>Adobe Acrobat 23.3 Image Conversion Plug-in</vt:lpwstr>
  </property>
</Properties>
</file>